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80" r:id="rId4"/>
    <p:sldId id="281" r:id="rId5"/>
    <p:sldId id="282" r:id="rId6"/>
    <p:sldId id="279" r:id="rId7"/>
    <p:sldId id="258" r:id="rId8"/>
    <p:sldId id="283" r:id="rId9"/>
    <p:sldId id="266" r:id="rId10"/>
    <p:sldId id="271" r:id="rId11"/>
    <p:sldId id="267" r:id="rId12"/>
    <p:sldId id="274" r:id="rId13"/>
    <p:sldId id="275" r:id="rId14"/>
    <p:sldId id="261" r:id="rId15"/>
    <p:sldId id="269" r:id="rId16"/>
    <p:sldId id="277" r:id="rId17"/>
    <p:sldId id="268" r:id="rId18"/>
    <p:sldId id="276" r:id="rId19"/>
    <p:sldId id="264" r:id="rId20"/>
    <p:sldId id="262" r:id="rId21"/>
    <p:sldId id="272" r:id="rId22"/>
    <p:sldId id="273" r:id="rId23"/>
    <p:sldId id="278" r:id="rId24"/>
    <p:sldId id="263" r:id="rId25"/>
    <p:sldId id="28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04"/>
    <p:restoredTop sz="55864"/>
  </p:normalViewPr>
  <p:slideViewPr>
    <p:cSldViewPr snapToGrid="0" snapToObjects="1">
      <p:cViewPr varScale="1">
        <p:scale>
          <a:sx n="59" d="100"/>
          <a:sy n="59" d="100"/>
        </p:scale>
        <p:origin x="10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tiff>
</file>

<file path=ppt/media/image10.tiff>
</file>

<file path=ppt/media/image2.png>
</file>

<file path=ppt/media/image20.png>
</file>

<file path=ppt/media/image3.tiff>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CB1762-D33B-2D4C-8BBE-0709F42BCBD5}" type="datetimeFigureOut">
              <a:t>11/3/19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2DC16D-7BA6-C54C-A5EF-FE506FEBC1D6}" type="slidenum">
              <a:t>‹#›</a:t>
            </a:fld>
            <a:endParaRPr lang="en-US"/>
          </a:p>
        </p:txBody>
      </p:sp>
    </p:spTree>
    <p:extLst>
      <p:ext uri="{BB962C8B-B14F-4D97-AF65-F5344CB8AC3E}">
        <p14:creationId xmlns:p14="http://schemas.microsoft.com/office/powerpoint/2010/main" val="1649874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wikipedia.org/wiki/Formal_verification"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a:t>
            </a:r>
            <a:r>
              <a:rPr lang="zh-CN" altLang="en-US" dirty="0"/>
              <a:t> </a:t>
            </a:r>
            <a:r>
              <a:rPr lang="en-US" altLang="zh-CN" dirty="0"/>
              <a:t>am Xiangyu, I am a first-year PhD student in New York University.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Today</a:t>
            </a:r>
            <a:r>
              <a:rPr lang="en-US" baseline="0" dirty="0"/>
              <a:t>, I will present our work in developing a code generator Chipmunk which automatically generates fast packet-processing code using program synthesis. This is joint work with Taegyun, Aatish and Anirudh from NYU and Srinivas from Rutgers. </a:t>
            </a:r>
            <a:endParaRPr lang="en-US"/>
          </a:p>
        </p:txBody>
      </p:sp>
      <p:sp>
        <p:nvSpPr>
          <p:cNvPr id="4" name="Slide Number Placeholder 3"/>
          <p:cNvSpPr>
            <a:spLocks noGrp="1"/>
          </p:cNvSpPr>
          <p:nvPr>
            <p:ph type="sldNum" sz="quarter" idx="5"/>
          </p:nvPr>
        </p:nvSpPr>
        <p:spPr/>
        <p:txBody>
          <a:bodyPr/>
          <a:lstStyle/>
          <a:p>
            <a:fld id="{822DC16D-7BA6-C54C-A5EF-FE506FEBC1D6}" type="slidenum">
              <a:rPr lang="en-US"/>
              <a:t>1</a:t>
            </a:fld>
            <a:endParaRPr lang="en-US"/>
          </a:p>
        </p:txBody>
      </p:sp>
    </p:spTree>
    <p:extLst>
      <p:ext uri="{BB962C8B-B14F-4D97-AF65-F5344CB8AC3E}">
        <p14:creationId xmlns:p14="http://schemas.microsoft.com/office/powerpoint/2010/main" val="8118804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mn-lt"/>
                <a:ea typeface="+mn-ea"/>
                <a:cs typeface="+mn-cs"/>
              </a:rPr>
              <a:t>This slide shows the operational mechanism by SKETCH. SKETCH use CEGIS algorithm to do program synthesis, here we call it internal cex mode for simplicity. </a:t>
            </a:r>
          </a:p>
          <a:p>
            <a:pPr rtl="0"/>
            <a:endParaRPr lang="en-US" sz="1200" b="0" i="0" u="none" strike="noStrike" kern="1200">
              <a:solidFill>
                <a:schemeClr val="tx1"/>
              </a:solidFill>
              <a:effectLst/>
              <a:latin typeface="+mn-lt"/>
              <a:ea typeface="+mn-ea"/>
              <a:cs typeface="+mn-cs"/>
            </a:endParaRPr>
          </a:p>
          <a:p>
            <a:pPr rtl="0"/>
            <a:r>
              <a:rPr lang="en-US" sz="1200" b="1" i="0" u="none" strike="noStrike" kern="1200">
                <a:solidFill>
                  <a:schemeClr val="tx1"/>
                </a:solidFill>
                <a:effectLst/>
                <a:latin typeface="+mn-lt"/>
                <a:ea typeface="+mn-ea"/>
                <a:cs typeface="+mn-cs"/>
              </a:rPr>
              <a:t>The program synthesis problem solves for hole values in the formula in first-order logic which is a QBF (quantified boolean formula) problem which is harder than SAT problem. Apart from that, there is no QBF solvers which are optimized for program synthesis. Therefore, </a:t>
            </a:r>
            <a:r>
              <a:rPr lang="en-US" sz="1200" b="0" i="0" u="none" strike="noStrike" kern="1200">
                <a:solidFill>
                  <a:schemeClr val="tx1"/>
                </a:solidFill>
                <a:effectLst/>
                <a:latin typeface="+mn-lt"/>
                <a:ea typeface="+mn-ea"/>
                <a:cs typeface="+mn-cs"/>
              </a:rPr>
              <a:t>SKETCH uses CEGIS method to divide the whole program synthesis problem into two phases: synthesis phase and verification phase to reduce the computation complexity. </a:t>
            </a:r>
          </a:p>
          <a:p>
            <a:pPr rtl="0"/>
            <a:endParaRPr lang="en-US" sz="1200" b="0" i="0" u="none" strike="noStrike" kern="1200">
              <a:solidFill>
                <a:schemeClr val="tx1"/>
              </a:solidFill>
              <a:effectLst/>
              <a:latin typeface="+mn-lt"/>
              <a:ea typeface="+mn-ea"/>
              <a:cs typeface="+mn-cs"/>
            </a:endParaRPr>
          </a:p>
          <a:p>
            <a:pPr rtl="0"/>
            <a:r>
              <a:rPr lang="en-US" sz="1200" b="0" i="0" u="none" strike="noStrike" kern="1200">
                <a:solidFill>
                  <a:schemeClr val="tx1"/>
                </a:solidFill>
                <a:effectLst/>
                <a:latin typeface="+mn-lt"/>
                <a:ea typeface="+mn-ea"/>
                <a:cs typeface="+mn-cs"/>
              </a:rPr>
              <a:t>The synthesis phase will use try to solve holes’ value assignments to satisfy the ‘partial’ inputs and the verification phase will verify the hole value assignments on all inputs which is specified by programmers. For example, if we set the input range to be 5 bits which is the default value of sketch. In the beginning, sketch will randomly choose subset of all inputs to do the synthesis problem, if it fails it means there should be no feasible solutions for this partial program; if it succeeds, it will continue to the verification stage to test more inputs. If we pass the verification, we are lucky enough to find the final solution otherwise, there is at least one input making the current hole assignment fail to work. So we add this counterexample into the input set and repeat synthesis again. Back and forth until we get the final result. </a:t>
            </a:r>
          </a:p>
          <a:p>
            <a:pPr rtl="0"/>
            <a:endParaRPr lang="en-US" sz="1200" b="0" i="0" u="none" strike="noStrike" kern="1200">
              <a:solidFill>
                <a:schemeClr val="tx1"/>
              </a:solidFill>
              <a:effectLst/>
              <a:latin typeface="+mn-lt"/>
              <a:ea typeface="+mn-ea"/>
              <a:cs typeface="+mn-cs"/>
            </a:endParaRPr>
          </a:p>
          <a:p>
            <a:pPr rtl="0"/>
            <a:r>
              <a:rPr lang="en-US" sz="1200" b="0" i="0" u="none" strike="noStrike" kern="1200">
                <a:solidFill>
                  <a:schemeClr val="tx1"/>
                </a:solidFill>
                <a:effectLst/>
                <a:latin typeface="+mn-lt"/>
                <a:ea typeface="+mn-ea"/>
                <a:cs typeface="+mn-cs"/>
              </a:rPr>
              <a:t>Both synthesis and verification of CEGIS are simpler than directly solve the QBF problem because for each step we either fix test inputs or hole values which turns the QBF problem into a SAT problem which can be fed to a more efficient SAT solver.</a:t>
            </a:r>
            <a:endParaRPr lang="en-US" b="0">
              <a:effectLst/>
            </a:endParaRPr>
          </a:p>
          <a:p>
            <a:br>
              <a:rPr lang="en-US"/>
            </a:br>
            <a:endParaRPr lang="en-US"/>
          </a:p>
        </p:txBody>
      </p:sp>
      <p:sp>
        <p:nvSpPr>
          <p:cNvPr id="4" name="Slide Number Placeholder 3"/>
          <p:cNvSpPr>
            <a:spLocks noGrp="1"/>
          </p:cNvSpPr>
          <p:nvPr>
            <p:ph type="sldNum" sz="quarter" idx="5"/>
          </p:nvPr>
        </p:nvSpPr>
        <p:spPr/>
        <p:txBody>
          <a:bodyPr/>
          <a:lstStyle/>
          <a:p>
            <a:fld id="{822DC16D-7BA6-C54C-A5EF-FE506FEBC1D6}" type="slidenum">
              <a:rPr lang="en-US"/>
              <a:t>10</a:t>
            </a:fld>
            <a:endParaRPr lang="en-US"/>
          </a:p>
        </p:txBody>
      </p:sp>
    </p:spTree>
    <p:extLst>
      <p:ext uri="{BB962C8B-B14F-4D97-AF65-F5344CB8AC3E}">
        <p14:creationId xmlns:p14="http://schemas.microsoft.com/office/powerpoint/2010/main" val="37626489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All our benchmarks will be borrowed from benchmarks in Domino. Just as the program shown here, each program has</a:t>
            </a:r>
          </a:p>
          <a:p>
            <a:r>
              <a:rPr lang="en-US"/>
              <a:t>both state variables and packet field. We will modify the stateful variables in Stateful ALU in Banzai simulator while change</a:t>
            </a:r>
          </a:p>
          <a:p>
            <a:r>
              <a:rPr lang="en-US"/>
              <a:t>the value of packet field in stateless ALU</a:t>
            </a:r>
          </a:p>
          <a:p>
            <a:endParaRPr lang="en-US"/>
          </a:p>
          <a:p>
            <a:r>
              <a:rPr lang="en-US"/>
              <a:t>The Banzai simulator model extends RMT with stateful computation, aiming at abstracting out a switch computation</a:t>
            </a:r>
          </a:p>
          <a:p>
            <a:r>
              <a:rPr lang="en-US"/>
              <a:t>Into a 2D grid of ALUs. The x axis represents pipeline stages (or we can call it depth) and the y axis represents</a:t>
            </a:r>
          </a:p>
          <a:p>
            <a:r>
              <a:rPr lang="en-US"/>
              <a:t>Parallel ALUs within a particular pipeline (or we can call it width). All packet fields values are stored in PHV (packet header vectors)</a:t>
            </a:r>
          </a:p>
          <a:p>
            <a:r>
              <a:rPr lang="en-US"/>
              <a:t>and all ALUs’ computations are atomic so that the next packet arriving at that ALU a clock cycle later will see the updated value</a:t>
            </a:r>
          </a:p>
          <a:p>
            <a:r>
              <a:rPr lang="en-US"/>
              <a:t>for stateful variables.</a:t>
            </a:r>
          </a:p>
        </p:txBody>
      </p:sp>
      <p:sp>
        <p:nvSpPr>
          <p:cNvPr id="4" name="Slide Number Placeholder 3"/>
          <p:cNvSpPr>
            <a:spLocks noGrp="1"/>
          </p:cNvSpPr>
          <p:nvPr>
            <p:ph type="sldNum" sz="quarter" idx="10"/>
          </p:nvPr>
        </p:nvSpPr>
        <p:spPr/>
        <p:txBody>
          <a:bodyPr/>
          <a:lstStyle/>
          <a:p>
            <a:fld id="{45871415-7FA1-2E40-A21E-DEAF2F6A29FA}" type="slidenum">
              <a:rPr lang="en-US" smtClean="0"/>
              <a:t>11</a:t>
            </a:fld>
            <a:endParaRPr lang="en-US"/>
          </a:p>
        </p:txBody>
      </p:sp>
    </p:spTree>
    <p:extLst>
      <p:ext uri="{BB962C8B-B14F-4D97-AF65-F5344CB8AC3E}">
        <p14:creationId xmlns:p14="http://schemas.microsoft.com/office/powerpoint/2010/main" val="898399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2DC16D-7BA6-C54C-A5EF-FE506FEBC1D6}" type="slidenum">
              <a:rPr lang="en-US"/>
              <a:t>12</a:t>
            </a:fld>
            <a:endParaRPr lang="en-US"/>
          </a:p>
        </p:txBody>
      </p:sp>
    </p:spTree>
    <p:extLst>
      <p:ext uri="{BB962C8B-B14F-4D97-AF65-F5344CB8AC3E}">
        <p14:creationId xmlns:p14="http://schemas.microsoft.com/office/powerpoint/2010/main" val="3533069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2DC16D-7BA6-C54C-A5EF-FE506FEBC1D6}" type="slidenum">
              <a:rPr lang="en-US"/>
              <a:t>13</a:t>
            </a:fld>
            <a:endParaRPr lang="en-US"/>
          </a:p>
        </p:txBody>
      </p:sp>
    </p:spTree>
    <p:extLst>
      <p:ext uri="{BB962C8B-B14F-4D97-AF65-F5344CB8AC3E}">
        <p14:creationId xmlns:p14="http://schemas.microsoft.com/office/powerpoint/2010/main" val="27148182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Chipmunk can beat Domino in almost every aspects at the sacrifice of compilation time. Because the program synthesis problem is a QBF problem</a:t>
            </a:r>
          </a:p>
          <a:p>
            <a:r>
              <a:rPr lang="en-US"/>
              <a:t>whose total time increases exponentially as the number of holes increase. For example, if there are n holes, then the search space will be as large as 2^n </a:t>
            </a:r>
          </a:p>
          <a:p>
            <a:r>
              <a:rPr lang="en-US"/>
              <a:t>and most of our benchmarks generate 200 holes.</a:t>
            </a:r>
          </a:p>
          <a:p>
            <a:endParaRPr lang="en-US"/>
          </a:p>
          <a:p>
            <a:r>
              <a:rPr lang="en-US"/>
              <a:t>Therefore, we come up with four main ideas listed above to speed up synthesis problem. Later, I will discuss them one by one.</a:t>
            </a:r>
          </a:p>
          <a:p>
            <a:endParaRPr lang="en-US"/>
          </a:p>
          <a:p>
            <a:endParaRPr lang="en-US"/>
          </a:p>
        </p:txBody>
      </p:sp>
      <p:sp>
        <p:nvSpPr>
          <p:cNvPr id="4" name="Slide Number Placeholder 3"/>
          <p:cNvSpPr>
            <a:spLocks noGrp="1"/>
          </p:cNvSpPr>
          <p:nvPr>
            <p:ph type="sldNum" sz="quarter" idx="5"/>
          </p:nvPr>
        </p:nvSpPr>
        <p:spPr/>
        <p:txBody>
          <a:bodyPr/>
          <a:lstStyle/>
          <a:p>
            <a:fld id="{822DC16D-7BA6-C54C-A5EF-FE506FEBC1D6}" type="slidenum">
              <a:rPr lang="en-US"/>
              <a:t>14</a:t>
            </a:fld>
            <a:endParaRPr lang="en-US"/>
          </a:p>
        </p:txBody>
      </p:sp>
    </p:spTree>
    <p:extLst>
      <p:ext uri="{BB962C8B-B14F-4D97-AF65-F5344CB8AC3E}">
        <p14:creationId xmlns:p14="http://schemas.microsoft.com/office/powerpoint/2010/main" val="15036652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first part is to reduce the constant values appearing in benchmarks. </a:t>
            </a:r>
          </a:p>
          <a:p>
            <a:endParaRPr lang="en-US"/>
          </a:p>
          <a:p>
            <a:r>
              <a:rPr lang="en-US"/>
              <a:t>For example, the example shown in the slides is blue_decrease.c in Domino program. We manually scan the program and downgrade all constants</a:t>
            </a:r>
          </a:p>
          <a:p>
            <a:r>
              <a:rPr lang="en-US"/>
              <a:t>appearing in program into constants within 2-bit range. Here, we replace 10 by 2.</a:t>
            </a:r>
          </a:p>
          <a:p>
            <a:endParaRPr lang="en-US"/>
          </a:p>
          <a:p>
            <a:r>
              <a:rPr lang="en-US"/>
              <a:t>The benefit of this transformation is that all constant/immediate holes appear in Chipmunk will only be 2-bit range which can dramatically reduce the</a:t>
            </a:r>
          </a:p>
          <a:p>
            <a:r>
              <a:rPr lang="en-US"/>
              <a:t>total number of holes. Although we slightly change the semantics of some of benchmarks, but for these case, we only focus on the compilation result</a:t>
            </a:r>
          </a:p>
          <a:p>
            <a:r>
              <a:rPr lang="en-US"/>
              <a:t>so this change is reasonable. </a:t>
            </a:r>
          </a:p>
          <a:p>
            <a:endParaRPr lang="en-US"/>
          </a:p>
          <a:p>
            <a:r>
              <a:rPr lang="en-US"/>
              <a:t>In future work, we will try to add constant synthesis algorithm to avoid semantic modification.</a:t>
            </a:r>
          </a:p>
        </p:txBody>
      </p:sp>
      <p:sp>
        <p:nvSpPr>
          <p:cNvPr id="4" name="Slide Number Placeholder 3"/>
          <p:cNvSpPr>
            <a:spLocks noGrp="1"/>
          </p:cNvSpPr>
          <p:nvPr>
            <p:ph type="sldNum" sz="quarter" idx="5"/>
          </p:nvPr>
        </p:nvSpPr>
        <p:spPr/>
        <p:txBody>
          <a:bodyPr/>
          <a:lstStyle/>
          <a:p>
            <a:fld id="{822DC16D-7BA6-C54C-A5EF-FE506FEBC1D6}" type="slidenum">
              <a:rPr lang="en-US"/>
              <a:t>15</a:t>
            </a:fld>
            <a:endParaRPr lang="en-US"/>
          </a:p>
        </p:txBody>
      </p:sp>
    </p:spTree>
    <p:extLst>
      <p:ext uri="{BB962C8B-B14F-4D97-AF65-F5344CB8AC3E}">
        <p14:creationId xmlns:p14="http://schemas.microsoft.com/office/powerpoint/2010/main" val="14851519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Previously, we introduce the CEGIS algorithm implemented in SKETCH. We call that internal counterexample mode program synthesis mode.</a:t>
            </a:r>
          </a:p>
          <a:p>
            <a:endParaRPr lang="en-US"/>
          </a:p>
          <a:p>
            <a:r>
              <a:rPr lang="en-US"/>
              <a:t>We referred from that idea to develop our own version of CEGIS, we call it external counterexample mode. Instead of throwing the whole </a:t>
            </a:r>
          </a:p>
          <a:p>
            <a:r>
              <a:rPr lang="en-US"/>
              <a:t>synthesis problem with 10-bit input into sketch, we divide into two parts: synthesis &amp; verification in 2-bit input; -&gt; verification in 10-bit inputs</a:t>
            </a:r>
          </a:p>
          <a:p>
            <a:r>
              <a:rPr lang="en-US"/>
              <a:t>-&gt; if failed then add the counterexample in synthesis part so the synthesis step will be all 2-bit input + counterexample; else we are lucky</a:t>
            </a:r>
          </a:p>
          <a:p>
            <a:r>
              <a:rPr lang="en-US"/>
              <a:t>enough to find a sol in smaller input range which satisfies 10-bit input</a:t>
            </a:r>
          </a:p>
        </p:txBody>
      </p:sp>
      <p:sp>
        <p:nvSpPr>
          <p:cNvPr id="4" name="Slide Number Placeholder 3"/>
          <p:cNvSpPr>
            <a:spLocks noGrp="1"/>
          </p:cNvSpPr>
          <p:nvPr>
            <p:ph type="sldNum" sz="quarter" idx="5"/>
          </p:nvPr>
        </p:nvSpPr>
        <p:spPr/>
        <p:txBody>
          <a:bodyPr/>
          <a:lstStyle/>
          <a:p>
            <a:fld id="{822DC16D-7BA6-C54C-A5EF-FE506FEBC1D6}" type="slidenum">
              <a:rPr lang="en-US"/>
              <a:t>16</a:t>
            </a:fld>
            <a:endParaRPr lang="en-US"/>
          </a:p>
        </p:txBody>
      </p:sp>
    </p:spTree>
    <p:extLst>
      <p:ext uri="{BB962C8B-B14F-4D97-AF65-F5344CB8AC3E}">
        <p14:creationId xmlns:p14="http://schemas.microsoft.com/office/powerpoint/2010/main" val="13822645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addition to modification in original program and our “own” external counterexample mode,</a:t>
            </a:r>
          </a:p>
          <a:p>
            <a:r>
              <a:rPr lang="en-US"/>
              <a:t>we want to add more constrain which not only conserves the function of Chipmunk but also</a:t>
            </a:r>
          </a:p>
          <a:p>
            <a:r>
              <a:rPr lang="en-US"/>
              <a:t>reduce the search space.</a:t>
            </a:r>
          </a:p>
          <a:p>
            <a:endParaRPr lang="en-US"/>
          </a:p>
          <a:p>
            <a:r>
              <a:rPr lang="en-US"/>
              <a:t>In allocation case, we found that all possible position on the LHS can be mapped to one particular </a:t>
            </a:r>
          </a:p>
          <a:p>
            <a:r>
              <a:rPr lang="en-US"/>
              <a:t>way in the RHS, so there must be some benefit if we choose to remove the freedom to force </a:t>
            </a:r>
          </a:p>
          <a:p>
            <a:r>
              <a:rPr lang="en-US"/>
              <a:t>packet field to specific container.</a:t>
            </a:r>
          </a:p>
        </p:txBody>
      </p:sp>
      <p:sp>
        <p:nvSpPr>
          <p:cNvPr id="4" name="Slide Number Placeholder 3"/>
          <p:cNvSpPr>
            <a:spLocks noGrp="1"/>
          </p:cNvSpPr>
          <p:nvPr>
            <p:ph type="sldNum" sz="quarter" idx="5"/>
          </p:nvPr>
        </p:nvSpPr>
        <p:spPr/>
        <p:txBody>
          <a:bodyPr/>
          <a:lstStyle/>
          <a:p>
            <a:fld id="{822DC16D-7BA6-C54C-A5EF-FE506FEBC1D6}" type="slidenum">
              <a:rPr lang="en-US"/>
              <a:t>17</a:t>
            </a:fld>
            <a:endParaRPr lang="en-US"/>
          </a:p>
        </p:txBody>
      </p:sp>
    </p:spTree>
    <p:extLst>
      <p:ext uri="{BB962C8B-B14F-4D97-AF65-F5344CB8AC3E}">
        <p14:creationId xmlns:p14="http://schemas.microsoft.com/office/powerpoint/2010/main" val="3845898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some benchmarks, there are only some of the simple operation in packet fields, so we can</a:t>
            </a:r>
          </a:p>
          <a:p>
            <a:r>
              <a:rPr lang="en-US"/>
              <a:t>choose simpler stateless ALU so that the total hole numbers can get slighted decreased. But there</a:t>
            </a:r>
          </a:p>
          <a:p>
            <a:r>
              <a:rPr lang="en-US"/>
              <a:t>are still some disadvantages if we use simplied version of stateless ALU because it may convert</a:t>
            </a:r>
          </a:p>
          <a:p>
            <a:r>
              <a:rPr lang="en-US"/>
              <a:t>from success to failure.</a:t>
            </a:r>
          </a:p>
          <a:p>
            <a:endParaRPr lang="en-US"/>
          </a:p>
          <a:p>
            <a:r>
              <a:rPr lang="en-US"/>
              <a:t>If permitted, we can make full use of the distributed system to run different stateless ALUs</a:t>
            </a:r>
          </a:p>
          <a:p>
            <a:r>
              <a:rPr lang="en-US"/>
              <a:t>In different machine and use optimal result. (fail from full stateless ALU or success from simplified stateless ALU)</a:t>
            </a:r>
          </a:p>
        </p:txBody>
      </p:sp>
      <p:sp>
        <p:nvSpPr>
          <p:cNvPr id="4" name="Slide Number Placeholder 3"/>
          <p:cNvSpPr>
            <a:spLocks noGrp="1"/>
          </p:cNvSpPr>
          <p:nvPr>
            <p:ph type="sldNum" sz="quarter" idx="5"/>
          </p:nvPr>
        </p:nvSpPr>
        <p:spPr/>
        <p:txBody>
          <a:bodyPr/>
          <a:lstStyle/>
          <a:p>
            <a:fld id="{822DC16D-7BA6-C54C-A5EF-FE506FEBC1D6}" type="slidenum">
              <a:rPr lang="en-US"/>
              <a:t>18</a:t>
            </a:fld>
            <a:endParaRPr lang="en-US"/>
          </a:p>
        </p:txBody>
      </p:sp>
    </p:spTree>
    <p:extLst>
      <p:ext uri="{BB962C8B-B14F-4D97-AF65-F5344CB8AC3E}">
        <p14:creationId xmlns:p14="http://schemas.microsoft.com/office/powerpoint/2010/main" val="24049397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mn-lt"/>
                <a:ea typeface="+mn-ea"/>
                <a:cs typeface="+mn-cs"/>
              </a:rPr>
              <a:t>For benchmarks, we started with eight programs drawn from multiple sources and these programs were previously compiled with Domino. Then, we mutated these programs in semantic-preserving ways to generate 10 mutations of each of the 8 programs. The way we generate mutations is based on the following ‘noise generation’ method, adding one obviously true condition in if statement, switch the if-else statement and switch the order of statement within if. The mutation generator will pass the program several times and add some ‘semantically equivalent modifications’ to the program. In theory, if Domino can generate code for original program successfully, it should do so for ten mutations. However, this is not the case.</a:t>
            </a:r>
            <a:endParaRPr lang="en-US" b="0">
              <a:effectLst/>
            </a:endParaRPr>
          </a:p>
        </p:txBody>
      </p:sp>
      <p:sp>
        <p:nvSpPr>
          <p:cNvPr id="4" name="Slide Number Placeholder 3"/>
          <p:cNvSpPr>
            <a:spLocks noGrp="1"/>
          </p:cNvSpPr>
          <p:nvPr>
            <p:ph type="sldNum" sz="quarter" idx="5"/>
          </p:nvPr>
        </p:nvSpPr>
        <p:spPr/>
        <p:txBody>
          <a:bodyPr/>
          <a:lstStyle/>
          <a:p>
            <a:fld id="{822DC16D-7BA6-C54C-A5EF-FE506FEBC1D6}" type="slidenum">
              <a:rPr lang="en-US"/>
              <a:t>19</a:t>
            </a:fld>
            <a:endParaRPr lang="en-US"/>
          </a:p>
        </p:txBody>
      </p:sp>
    </p:spTree>
    <p:extLst>
      <p:ext uri="{BB962C8B-B14F-4D97-AF65-F5344CB8AC3E}">
        <p14:creationId xmlns:p14="http://schemas.microsoft.com/office/powerpoint/2010/main" val="10127064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Recently, there has been a popularity of programmable network substrates. For example, high-speed programmable switch, multicore SoC SmartNICs, FPGAs software middleboxes and the networking stack within servers.</a:t>
            </a:r>
            <a:r>
              <a:rPr lang="en-US" b="1"/>
              <a:t> Compared with fixed devices, always come with between 10 to 100x performance loss relative to a line-rate one. </a:t>
            </a:r>
            <a:r>
              <a:rPr lang="en-US"/>
              <a:t>With growing link speed, there is need to run ever faster packet-processing code on these substrates.</a:t>
            </a:r>
          </a:p>
          <a:p>
            <a:endParaRPr lang="en-US"/>
          </a:p>
          <a:p>
            <a:r>
              <a:rPr lang="en-US"/>
              <a:t>However, even though these substrates become programmable, designing and developing fast programs for them is difficult mainly for two reasons. </a:t>
            </a:r>
          </a:p>
          <a:p>
            <a:endParaRPr lang="en-US"/>
          </a:p>
          <a:p>
            <a:r>
              <a:rPr lang="en-US"/>
              <a:t>First, developing such fast programs requires manual optimization by experts who are familiar with each underlying hardware architecture. For example they should be aware of the cache and memory hierarchy for CPUs and SoC-based NICs; ALU, TCAM and SRAM limit for programmable switches; lookup tables, placement and routing for an FPGA etc. </a:t>
            </a:r>
          </a:p>
        </p:txBody>
      </p:sp>
      <p:sp>
        <p:nvSpPr>
          <p:cNvPr id="4" name="Slide Number Placeholder 3"/>
          <p:cNvSpPr>
            <a:spLocks noGrp="1"/>
          </p:cNvSpPr>
          <p:nvPr>
            <p:ph type="sldNum" sz="quarter" idx="5"/>
          </p:nvPr>
        </p:nvSpPr>
        <p:spPr/>
        <p:txBody>
          <a:bodyPr/>
          <a:lstStyle/>
          <a:p>
            <a:fld id="{822DC16D-7BA6-C54C-A5EF-FE506FEBC1D6}" type="slidenum">
              <a:t>2</a:t>
            </a:fld>
            <a:endParaRPr lang="en-US"/>
          </a:p>
        </p:txBody>
      </p:sp>
    </p:spTree>
    <p:extLst>
      <p:ext uri="{BB962C8B-B14F-4D97-AF65-F5344CB8AC3E}">
        <p14:creationId xmlns:p14="http://schemas.microsoft.com/office/powerpoint/2010/main" val="992726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Our current experiment results have shown the advantages of our Chipmunk mainly in two aspects. For completeness, although we can not guarantee that Chipmunk has 100% completeness for generating code but its performance has already much better than Domino. </a:t>
            </a:r>
            <a:endParaRPr lang="en-US"/>
          </a:p>
        </p:txBody>
      </p:sp>
      <p:sp>
        <p:nvSpPr>
          <p:cNvPr id="4" name="Slide Number Placeholder 3"/>
          <p:cNvSpPr>
            <a:spLocks noGrp="1"/>
          </p:cNvSpPr>
          <p:nvPr>
            <p:ph type="sldNum" sz="quarter" idx="5"/>
          </p:nvPr>
        </p:nvSpPr>
        <p:spPr/>
        <p:txBody>
          <a:bodyPr/>
          <a:lstStyle/>
          <a:p>
            <a:fld id="{822DC16D-7BA6-C54C-A5EF-FE506FEBC1D6}" type="slidenum">
              <a:rPr lang="en-US"/>
              <a:t>20</a:t>
            </a:fld>
            <a:endParaRPr lang="en-US"/>
          </a:p>
        </p:txBody>
      </p:sp>
    </p:spTree>
    <p:extLst>
      <p:ext uri="{BB962C8B-B14F-4D97-AF65-F5344CB8AC3E}">
        <p14:creationId xmlns:p14="http://schemas.microsoft.com/office/powerpoint/2010/main" val="2882394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mn-lt"/>
                <a:ea typeface="+mn-ea"/>
                <a:cs typeface="+mn-cs"/>
              </a:rPr>
              <a:t>Domino fails to generate code for most mutations of the original programs because it incorrectly concludes that the programs are too expressive to be implemented, which is avoided in Chipmunk because it reaches 100% for most of them which should be expected. After all, we can find a way to generate code for original programs. As for some programs which is rejected by Chipmunk are all because they reach the timeout we set for them (30 min per iteration). </a:t>
            </a:r>
          </a:p>
          <a:p>
            <a:pPr rtl="0"/>
            <a:endParaRPr lang="en-US" sz="1200" b="0" i="0" u="none" strike="noStrike" kern="1200">
              <a:solidFill>
                <a:schemeClr val="tx1"/>
              </a:solidFill>
              <a:effectLst/>
              <a:latin typeface="+mn-lt"/>
              <a:ea typeface="+mn-ea"/>
              <a:cs typeface="+mn-cs"/>
            </a:endParaRPr>
          </a:p>
          <a:p>
            <a:pPr rtl="0"/>
            <a:r>
              <a:rPr lang="en-US"/>
              <a:t>If we provide enough time, they will finally provide the successful compilation result because we manually plug in hole values generate by other benchmarks and run verification on it, it generate the result.</a:t>
            </a:r>
          </a:p>
          <a:p>
            <a:endParaRPr lang="en-US"/>
          </a:p>
          <a:p>
            <a:r>
              <a:rPr lang="en-US" b="1"/>
              <a:t>Note: add the graph to show why theoratically, Chipmunk should work for every mutator</a:t>
            </a:r>
          </a:p>
          <a:p>
            <a:r>
              <a:rPr lang="en-US" b="1"/>
              <a:t>Note: </a:t>
            </a:r>
          </a:p>
        </p:txBody>
      </p:sp>
      <p:sp>
        <p:nvSpPr>
          <p:cNvPr id="4" name="Slide Number Placeholder 3"/>
          <p:cNvSpPr>
            <a:spLocks noGrp="1"/>
          </p:cNvSpPr>
          <p:nvPr>
            <p:ph type="sldNum" sz="quarter" idx="5"/>
          </p:nvPr>
        </p:nvSpPr>
        <p:spPr/>
        <p:txBody>
          <a:bodyPr/>
          <a:lstStyle/>
          <a:p>
            <a:fld id="{822DC16D-7BA6-C54C-A5EF-FE506FEBC1D6}" type="slidenum">
              <a:rPr lang="en-US"/>
              <a:t>21</a:t>
            </a:fld>
            <a:endParaRPr lang="en-US"/>
          </a:p>
        </p:txBody>
      </p:sp>
    </p:spTree>
    <p:extLst>
      <p:ext uri="{BB962C8B-B14F-4D97-AF65-F5344CB8AC3E}">
        <p14:creationId xmlns:p14="http://schemas.microsoft.com/office/powerpoint/2010/main" val="22556997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mn-lt"/>
                <a:ea typeface="+mn-ea"/>
                <a:cs typeface="+mn-cs"/>
              </a:rPr>
              <a:t>Even for mutations both Domino and Chipmunk are successful, Chipmunk can generate code with fewer pipeline stages which is severely constrained in programmable switches (12 for Tofino). The reason that in some cases Chipmunk may consume more ALUs per stage is because sometimes, if we expand the pipeline to more stages, we can balance computation task to future stages and reduce the number of ALUs used per stage. But given the priority of number of pipeline stages, we prefer to use Chipmunk.</a:t>
            </a:r>
            <a:endParaRPr lang="en-US" b="0">
              <a:effectLst/>
            </a:endParaRPr>
          </a:p>
          <a:p>
            <a:endParaRPr lang="en-US"/>
          </a:p>
        </p:txBody>
      </p:sp>
      <p:sp>
        <p:nvSpPr>
          <p:cNvPr id="4" name="Slide Number Placeholder 3"/>
          <p:cNvSpPr>
            <a:spLocks noGrp="1"/>
          </p:cNvSpPr>
          <p:nvPr>
            <p:ph type="sldNum" sz="quarter" idx="5"/>
          </p:nvPr>
        </p:nvSpPr>
        <p:spPr/>
        <p:txBody>
          <a:bodyPr/>
          <a:lstStyle/>
          <a:p>
            <a:fld id="{822DC16D-7BA6-C54C-A5EF-FE506FEBC1D6}" type="slidenum">
              <a:rPr lang="en-US"/>
              <a:t>22</a:t>
            </a:fld>
            <a:endParaRPr lang="en-US"/>
          </a:p>
        </p:txBody>
      </p:sp>
    </p:spTree>
    <p:extLst>
      <p:ext uri="{BB962C8B-B14F-4D97-AF65-F5344CB8AC3E}">
        <p14:creationId xmlns:p14="http://schemas.microsoft.com/office/powerpoint/2010/main" val="618147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Emphasize the conclusion again and reiterate the benefit of Chipmunk and show why its result will be much better.</a:t>
            </a:r>
          </a:p>
        </p:txBody>
      </p:sp>
      <p:sp>
        <p:nvSpPr>
          <p:cNvPr id="4" name="Slide Number Placeholder 3"/>
          <p:cNvSpPr>
            <a:spLocks noGrp="1"/>
          </p:cNvSpPr>
          <p:nvPr>
            <p:ph type="sldNum" sz="quarter" idx="5"/>
          </p:nvPr>
        </p:nvSpPr>
        <p:spPr/>
        <p:txBody>
          <a:bodyPr/>
          <a:lstStyle/>
          <a:p>
            <a:fld id="{822DC16D-7BA6-C54C-A5EF-FE506FEBC1D6}" type="slidenum">
              <a:rPr lang="en-US"/>
              <a:t>23</a:t>
            </a:fld>
            <a:endParaRPr lang="en-US"/>
          </a:p>
        </p:txBody>
      </p:sp>
    </p:spTree>
    <p:extLst>
      <p:ext uri="{BB962C8B-B14F-4D97-AF65-F5344CB8AC3E}">
        <p14:creationId xmlns:p14="http://schemas.microsoft.com/office/powerpoint/2010/main" val="3047903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mn-lt"/>
                <a:ea typeface="+mn-ea"/>
                <a:cs typeface="+mn-cs"/>
              </a:rPr>
              <a:t>The initial experiment results look promising however we think this is still a beginning for this project. Throughout the whole process, we also develop many future directions worthwhile for further research. Here, I want to list the three most important ones for more open discussion. As for further speeding up, can we reduce the program synthesis time by replacing hot code regions with fast implementations using a database of localized code rewrite?  As for realistic simulation, in addition to the program itself, how should we address other resource constraints like memory usage which depends on the workload? As for more usage in real programmable substrates, for example, can we generate code that runs on multi-core SmartNIC platforms? </a:t>
            </a:r>
            <a:endParaRPr lang="en-US" b="0">
              <a:effectLst/>
            </a:endParaRPr>
          </a:p>
          <a:p>
            <a:br>
              <a:rPr lang="en-US" b="0">
                <a:effectLst/>
              </a:rPr>
            </a:br>
            <a:endParaRPr lang="en-US"/>
          </a:p>
        </p:txBody>
      </p:sp>
      <p:sp>
        <p:nvSpPr>
          <p:cNvPr id="4" name="Slide Number Placeholder 3"/>
          <p:cNvSpPr>
            <a:spLocks noGrp="1"/>
          </p:cNvSpPr>
          <p:nvPr>
            <p:ph type="sldNum" sz="quarter" idx="5"/>
          </p:nvPr>
        </p:nvSpPr>
        <p:spPr/>
        <p:txBody>
          <a:bodyPr/>
          <a:lstStyle/>
          <a:p>
            <a:fld id="{822DC16D-7BA6-C54C-A5EF-FE506FEBC1D6}" type="slidenum">
              <a:rPr lang="en-US"/>
              <a:t>24</a:t>
            </a:fld>
            <a:endParaRPr lang="en-US"/>
          </a:p>
        </p:txBody>
      </p:sp>
    </p:spTree>
    <p:extLst>
      <p:ext uri="{BB962C8B-B14F-4D97-AF65-F5344CB8AC3E}">
        <p14:creationId xmlns:p14="http://schemas.microsoft.com/office/powerpoint/2010/main" val="9095844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mn-lt"/>
                <a:ea typeface="+mn-ea"/>
                <a:cs typeface="+mn-cs"/>
              </a:rPr>
              <a:t>To conclude, Chipmunk makes full use of program synthesis ideas to automatically generate fast packet-processing code which is more complete and hardware-resource saving at the cost of long compilation time. The current results encourage us to do more further research including speeding up synthesis time and implement this idea to more programmable substrates. I am welcoming for all feedback. Thank you.</a:t>
            </a:r>
            <a:endParaRPr lang="en-US" b="0">
              <a:effectLst/>
            </a:endParaRPr>
          </a:p>
          <a:p>
            <a:br>
              <a:rPr lang="en-US" b="0">
                <a:effectLst/>
              </a:rPr>
            </a:br>
            <a:br>
              <a:rPr lang="en-US" b="0">
                <a:effectLst/>
              </a:rPr>
            </a:br>
            <a:endParaRPr lang="en-US"/>
          </a:p>
        </p:txBody>
      </p:sp>
      <p:sp>
        <p:nvSpPr>
          <p:cNvPr id="4" name="Slide Number Placeholder 3"/>
          <p:cNvSpPr>
            <a:spLocks noGrp="1"/>
          </p:cNvSpPr>
          <p:nvPr>
            <p:ph type="sldNum" sz="quarter" idx="5"/>
          </p:nvPr>
        </p:nvSpPr>
        <p:spPr/>
        <p:txBody>
          <a:bodyPr/>
          <a:lstStyle/>
          <a:p>
            <a:fld id="{822DC16D-7BA6-C54C-A5EF-FE506FEBC1D6}" type="slidenum">
              <a:rPr lang="en-US"/>
              <a:t>25</a:t>
            </a:fld>
            <a:endParaRPr lang="en-US"/>
          </a:p>
        </p:txBody>
      </p:sp>
    </p:spTree>
    <p:extLst>
      <p:ext uri="{BB962C8B-B14F-4D97-AF65-F5344CB8AC3E}">
        <p14:creationId xmlns:p14="http://schemas.microsoft.com/office/powerpoint/2010/main" val="1323545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Recently, there has been a popularity of programmable network substrates. For example, high-speed programmable switch, multicore SoC SmartNICs, FPGAs software middleboxes and the networking stack within servers.</a:t>
            </a:r>
            <a:r>
              <a:rPr lang="en-US" b="1"/>
              <a:t> Compared with fixed devices, always come with between 10 to 100x performance loss relative to a line-rate one. </a:t>
            </a:r>
            <a:r>
              <a:rPr lang="en-US"/>
              <a:t>With growing link speed, there is need to run ever faster packet-processing code on these substrates.</a:t>
            </a:r>
          </a:p>
          <a:p>
            <a:endParaRPr lang="en-US"/>
          </a:p>
          <a:p>
            <a:r>
              <a:rPr lang="en-US"/>
              <a:t>However, even though these substrates become programmable, designing and developing fast programs for them is difficult mainly for two reasons. </a:t>
            </a:r>
          </a:p>
          <a:p>
            <a:endParaRPr lang="en-US"/>
          </a:p>
          <a:p>
            <a:r>
              <a:rPr lang="en-US"/>
              <a:t>First, developing such fast programs requires manual optimization by experts who are familiar with each underlying hardware architecture. For example they should be aware of the cache and memory hierarchy for CPUs and SoC-based NICs; ALU, TCAM and SRAM limit for programmable switches; lookup tables, placement and routing for an FPGA etc. </a:t>
            </a:r>
          </a:p>
        </p:txBody>
      </p:sp>
      <p:sp>
        <p:nvSpPr>
          <p:cNvPr id="4" name="Slide Number Placeholder 3"/>
          <p:cNvSpPr>
            <a:spLocks noGrp="1"/>
          </p:cNvSpPr>
          <p:nvPr>
            <p:ph type="sldNum" sz="quarter" idx="5"/>
          </p:nvPr>
        </p:nvSpPr>
        <p:spPr/>
        <p:txBody>
          <a:bodyPr/>
          <a:lstStyle/>
          <a:p>
            <a:fld id="{822DC16D-7BA6-C54C-A5EF-FE506FEBC1D6}" type="slidenum">
              <a:t>3</a:t>
            </a:fld>
            <a:endParaRPr lang="en-US"/>
          </a:p>
        </p:txBody>
      </p:sp>
    </p:spTree>
    <p:extLst>
      <p:ext uri="{BB962C8B-B14F-4D97-AF65-F5344CB8AC3E}">
        <p14:creationId xmlns:p14="http://schemas.microsoft.com/office/powerpoint/2010/main" val="2726722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mn-lt"/>
                <a:ea typeface="+mn-ea"/>
                <a:cs typeface="+mn-cs"/>
              </a:rPr>
              <a:t>So with this emphasis on using programmable substrates and writing fast packet-processing code in them, let’s look at the difficulty to develop fast programs. There are two main reasons for this. First of all, developing such fast programs requires manual optimization by experts who are familiar with each underlying hardware architecture. For example, they must be aware of the cache and memory hierarchy for CPUs and SoC-based NICs; ALU, TCAM and SRAM limits for programmable switches; and of lookup tables, placement and routing for an FPGA. In reality, Microsoft hired a dedicated team of hardware engineers to program its FPGA-based SmartNIC. </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rtl="0"/>
            <a:r>
              <a:rPr lang="en-US" sz="1200" b="0" i="0" u="none" strike="noStrike" kern="1200">
                <a:solidFill>
                  <a:schemeClr val="tx1"/>
                </a:solidFill>
                <a:effectLst/>
                <a:latin typeface="+mn-lt"/>
                <a:ea typeface="+mn-ea"/>
                <a:cs typeface="+mn-cs"/>
              </a:rPr>
              <a:t>Then, you may ask the question: why no design an optimizing compiler to reduce the workload for manual optimization but do optimization automatically. This brings the second reason. </a:t>
            </a:r>
            <a:r>
              <a:rPr lang="en-US"/>
              <a:t>I agree that an optimizing compiler will definitely alleviate the difficulties of generating such fast code</a:t>
            </a:r>
            <a:r>
              <a:rPr lang="en-US" sz="1200" b="0" i="0" u="none" strike="noStrike" kern="1200">
                <a:solidFill>
                  <a:schemeClr val="tx1"/>
                </a:solidFill>
                <a:effectLst/>
                <a:latin typeface="+mn-lt"/>
                <a:ea typeface="+mn-ea"/>
                <a:cs typeface="+mn-cs"/>
              </a:rPr>
              <a:t>, but building the optimizing compiler itself is arduous but fruitless because the building step requires significant engineering efforts, usually it will span decades, which is both time-consuming and money-consuming and cannot catch up with the evolving network hardware. Neither academic and industrial area have strong motivation to do this development.</a:t>
            </a:r>
            <a:endParaRPr lang="en-US" b="0">
              <a:effectLst/>
            </a:endParaRPr>
          </a:p>
          <a:p>
            <a:br>
              <a:rPr lang="en-US"/>
            </a:br>
            <a:r>
              <a:rPr lang="en-US"/>
              <a:t>Therefore, in response to the above concerns, we look at this problem in another aspect and try to use program synthesis to develop code generators for emerging network substrates.</a:t>
            </a:r>
          </a:p>
          <a:p>
            <a:endParaRPr lang="en-US"/>
          </a:p>
        </p:txBody>
      </p:sp>
      <p:sp>
        <p:nvSpPr>
          <p:cNvPr id="4" name="Slide Number Placeholder 3"/>
          <p:cNvSpPr>
            <a:spLocks noGrp="1"/>
          </p:cNvSpPr>
          <p:nvPr>
            <p:ph type="sldNum" sz="quarter" idx="5"/>
          </p:nvPr>
        </p:nvSpPr>
        <p:spPr/>
        <p:txBody>
          <a:bodyPr/>
          <a:lstStyle/>
          <a:p>
            <a:fld id="{822DC16D-7BA6-C54C-A5EF-FE506FEBC1D6}" type="slidenum">
              <a:rPr lang="en-US"/>
              <a:t>4</a:t>
            </a:fld>
            <a:endParaRPr lang="en-US"/>
          </a:p>
        </p:txBody>
      </p:sp>
    </p:spTree>
    <p:extLst>
      <p:ext uri="{BB962C8B-B14F-4D97-AF65-F5344CB8AC3E}">
        <p14:creationId xmlns:p14="http://schemas.microsoft.com/office/powerpoint/2010/main" val="2648533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mn-lt"/>
                <a:ea typeface="+mn-ea"/>
                <a:cs typeface="+mn-cs"/>
              </a:rPr>
              <a:t>So in response to the above concerns, here comes to the primary contribution to this talk: introducing program synthesis to develop code generator which we can use to generate fast packet-processing code. In other words, we map the code generation problem to one program synthesis problem and make full use of the existing program synthesis tools to solve the problem automatically. </a:t>
            </a:r>
          </a:p>
          <a:p>
            <a:pPr rtl="0"/>
            <a:endParaRPr lang="en-US" sz="1200" b="0" i="0" u="none" strike="noStrike" kern="1200">
              <a:solidFill>
                <a:schemeClr val="tx1"/>
              </a:solidFill>
              <a:effectLst/>
              <a:latin typeface="+mn-lt"/>
              <a:ea typeface="+mn-ea"/>
              <a:cs typeface="+mn-cs"/>
            </a:endParaRPr>
          </a:p>
          <a:p>
            <a:pPr rtl="0"/>
            <a:r>
              <a:rPr lang="en-US" sz="1200" b="0" i="0" u="none" strike="noStrike" kern="1200">
                <a:solidFill>
                  <a:schemeClr val="tx1"/>
                </a:solidFill>
                <a:effectLst/>
                <a:latin typeface="+mn-lt"/>
                <a:ea typeface="+mn-ea"/>
                <a:cs typeface="+mn-cs"/>
              </a:rPr>
              <a:t>I will talk about the details in the later slides.</a:t>
            </a:r>
            <a:endParaRPr lang="en-US" b="0">
              <a:effectLst/>
            </a:endParaRPr>
          </a:p>
        </p:txBody>
      </p:sp>
      <p:sp>
        <p:nvSpPr>
          <p:cNvPr id="4" name="Slide Number Placeholder 3"/>
          <p:cNvSpPr>
            <a:spLocks noGrp="1"/>
          </p:cNvSpPr>
          <p:nvPr>
            <p:ph type="sldNum" sz="quarter" idx="5"/>
          </p:nvPr>
        </p:nvSpPr>
        <p:spPr/>
        <p:txBody>
          <a:bodyPr/>
          <a:lstStyle/>
          <a:p>
            <a:fld id="{822DC16D-7BA6-C54C-A5EF-FE506FEBC1D6}" type="slidenum">
              <a:rPr lang="en-US"/>
              <a:t>5</a:t>
            </a:fld>
            <a:endParaRPr lang="en-US"/>
          </a:p>
        </p:txBody>
      </p:sp>
    </p:spTree>
    <p:extLst>
      <p:ext uri="{BB962C8B-B14F-4D97-AF65-F5344CB8AC3E}">
        <p14:creationId xmlns:p14="http://schemas.microsoft.com/office/powerpoint/2010/main" val="2789077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Then, you may ask why not design an optimizing compiler to do this stuff automatically? This turns to the second reason. I agree that an optimizing compiler will definitely alleviate the difficulties of generating such fast code, but the process of building one optimizing compiler itself will take quite long time which may not be available for new and evolving network hardware.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Therefore, in response to the above concerns, we look at this problem in another aspect and try to use program synthesis to develop code generators for emerging network substrates.</a:t>
            </a:r>
          </a:p>
          <a:p>
            <a:endParaRPr lang="en-US"/>
          </a:p>
        </p:txBody>
      </p:sp>
      <p:sp>
        <p:nvSpPr>
          <p:cNvPr id="4" name="Slide Number Placeholder 3"/>
          <p:cNvSpPr>
            <a:spLocks noGrp="1"/>
          </p:cNvSpPr>
          <p:nvPr>
            <p:ph type="sldNum" sz="quarter" idx="5"/>
          </p:nvPr>
        </p:nvSpPr>
        <p:spPr/>
        <p:txBody>
          <a:bodyPr/>
          <a:lstStyle/>
          <a:p>
            <a:fld id="{822DC16D-7BA6-C54C-A5EF-FE506FEBC1D6}" type="slidenum">
              <a:rPr lang="en-US"/>
              <a:t>6</a:t>
            </a:fld>
            <a:endParaRPr lang="en-US"/>
          </a:p>
        </p:txBody>
      </p:sp>
    </p:spTree>
    <p:extLst>
      <p:ext uri="{BB962C8B-B14F-4D97-AF65-F5344CB8AC3E}">
        <p14:creationId xmlns:p14="http://schemas.microsoft.com/office/powerpoint/2010/main" val="2907362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Obviously, program synthesis problem face a key challenge: it will take quite a long time to solve it because it is a search problem over a large combinatorial search space of programs and the space grows exponentially with the number of bits in the hardware configurations. However, it is still meaningful to use it here mainly because of three reasons.</a:t>
            </a:r>
          </a:p>
          <a:p>
            <a:endParaRPr lang="en-US"/>
          </a:p>
          <a:p>
            <a:r>
              <a:rPr lang="en-US"/>
              <a:t>First of all, most fast packet-processing programs are naturally small and simple (because they only need to support very easy algorithms in programmable deices), and if we use powerful machines and run our job in parallel, we can find the solution within reasonable time.</a:t>
            </a:r>
          </a:p>
          <a:p>
            <a:endParaRPr lang="en-US"/>
          </a:p>
          <a:p>
            <a:r>
              <a:rPr lang="en-US"/>
              <a:t>Second, we currently there are more and more mature open-source synthesis tools and promising real-world applications of synthesis. We can forsee the appearance of new and well-developed synthesis tools which can speeding up the problem largely.</a:t>
            </a:r>
          </a:p>
          <a:p>
            <a:endParaRPr lang="en-US"/>
          </a:p>
          <a:p>
            <a:r>
              <a:rPr lang="en-US"/>
              <a:t>The third one is closely related to the real life situation. </a:t>
            </a:r>
          </a:p>
        </p:txBody>
      </p:sp>
      <p:sp>
        <p:nvSpPr>
          <p:cNvPr id="4" name="Slide Number Placeholder 3"/>
          <p:cNvSpPr>
            <a:spLocks noGrp="1"/>
          </p:cNvSpPr>
          <p:nvPr>
            <p:ph type="sldNum" sz="quarter" idx="5"/>
          </p:nvPr>
        </p:nvSpPr>
        <p:spPr/>
        <p:txBody>
          <a:bodyPr/>
          <a:lstStyle/>
          <a:p>
            <a:fld id="{822DC16D-7BA6-C54C-A5EF-FE506FEBC1D6}" type="slidenum">
              <a:rPr lang="en-US"/>
              <a:t>7</a:t>
            </a:fld>
            <a:endParaRPr lang="en-US"/>
          </a:p>
        </p:txBody>
      </p:sp>
    </p:spTree>
    <p:extLst>
      <p:ext uri="{BB962C8B-B14F-4D97-AF65-F5344CB8AC3E}">
        <p14:creationId xmlns:p14="http://schemas.microsoft.com/office/powerpoint/2010/main" val="2557836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Program synthesis is to automatically construct a program that satisfy given specification. Specification can be set of input/output examples (unit tests), natural language, first order logic expression or any other form that is easier to write the expected program. The early 21st century has seen a surge of practical interest in the idea of program synthesis in the </a:t>
            </a:r>
            <a:r>
              <a:rPr lang="en-US" sz="1200" b="0" i="0" u="none" strike="noStrike" kern="1200">
                <a:solidFill>
                  <a:schemeClr val="tx1"/>
                </a:solidFill>
                <a:effectLst/>
                <a:latin typeface="+mn-lt"/>
                <a:ea typeface="+mn-ea"/>
                <a:cs typeface="+mn-cs"/>
                <a:hlinkClick r:id="rId3"/>
              </a:rPr>
              <a:t>formal verification</a:t>
            </a:r>
            <a:r>
              <a:rPr lang="en-US" sz="1200" b="0" i="0" u="none" strike="noStrike" kern="1200">
                <a:solidFill>
                  <a:schemeClr val="tx1"/>
                </a:solidFill>
                <a:effectLst/>
                <a:latin typeface="+mn-lt"/>
                <a:ea typeface="+mn-ea"/>
                <a:cs typeface="+mn-cs"/>
              </a:rPr>
              <a:t> community and related fields. </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Since 2014 there has been a yearly program synthesis competition comparing different algorithms for program synthesis in a competitive event, the Syntax-Guided Synthesis Competition (or SyGuS-Comp). SyGus constrains the search space programs using syntactic restrictions. As a concrete example of syntax-guided synthesis, SKETCH, a programmer provides a program synthesizer the specification along a sketch. Just as the example show here, the partial program with holes representing values within a finite range of integers, which can be used to encode the programmer’s insight into the structure of the implementation, ALU functionality in programmable switch to be specific. The synthesizer completes the sketch by filling in all holes with concrete values so that the completed sketch meets the specification, where given an input range the performance of completed sketch should be exactly the same as the specified program or semantically equivalent, or says that synthesis is infeasible.</a:t>
            </a:r>
            <a:endParaRPr lang="en-US"/>
          </a:p>
        </p:txBody>
      </p:sp>
      <p:sp>
        <p:nvSpPr>
          <p:cNvPr id="4" name="Slide Number Placeholder 3"/>
          <p:cNvSpPr>
            <a:spLocks noGrp="1"/>
          </p:cNvSpPr>
          <p:nvPr>
            <p:ph type="sldNum" sz="quarter" idx="5"/>
          </p:nvPr>
        </p:nvSpPr>
        <p:spPr/>
        <p:txBody>
          <a:bodyPr/>
          <a:lstStyle/>
          <a:p>
            <a:fld id="{822DC16D-7BA6-C54C-A5EF-FE506FEBC1D6}" type="slidenum">
              <a:rPr lang="en-US"/>
              <a:t>8</a:t>
            </a:fld>
            <a:endParaRPr lang="en-US"/>
          </a:p>
        </p:txBody>
      </p:sp>
    </p:spTree>
    <p:extLst>
      <p:ext uri="{BB962C8B-B14F-4D97-AF65-F5344CB8AC3E}">
        <p14:creationId xmlns:p14="http://schemas.microsoft.com/office/powerpoint/2010/main" val="3548655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a:solidFill>
                  <a:schemeClr val="tx1"/>
                </a:solidFill>
                <a:effectLst/>
                <a:latin typeface="+mn-lt"/>
                <a:ea typeface="+mn-ea"/>
                <a:cs typeface="+mn-cs"/>
              </a:rPr>
              <a:t>The program synthesis tool we used for generating fast Pack-processing code is SKETCH, which originated from Prof. Armando’s phD thesis work.</a:t>
            </a:r>
            <a:endParaRPr lang="en-US" b="0">
              <a:effectLst/>
            </a:endParaRPr>
          </a:p>
          <a:p>
            <a:pPr rtl="0"/>
            <a:r>
              <a:rPr lang="en-US" sz="1200" b="0" i="0" u="none" strike="noStrike" kern="1200">
                <a:solidFill>
                  <a:schemeClr val="tx1"/>
                </a:solidFill>
                <a:effectLst/>
                <a:latin typeface="+mn-lt"/>
                <a:ea typeface="+mn-ea"/>
                <a:cs typeface="+mn-cs"/>
              </a:rPr>
              <a:t>The user will provide two programs: one is specification and the other one is partial program with holes in it. The goal is to find one kind of hole assignment which guarantee that the specification program and the partial program can be semantically equivalent within the input range we give. SKETCH here will either fill in the hole values to make partial program become a full one if there is any feasible solutions or return false if no possible hole assignment can satisfy semantic equivalence.</a:t>
            </a:r>
            <a:endParaRPr lang="en-US" b="0">
              <a:effectLst/>
            </a:endParaRPr>
          </a:p>
          <a:p>
            <a:pPr rtl="0"/>
            <a:br>
              <a:rPr lang="en-US" b="0">
                <a:effectLst/>
              </a:rPr>
            </a:br>
            <a:r>
              <a:rPr lang="en-US" sz="1200" b="0" i="0" u="none" strike="noStrike" kern="1200">
                <a:solidFill>
                  <a:schemeClr val="tx1"/>
                </a:solidFill>
                <a:effectLst/>
                <a:latin typeface="+mn-lt"/>
                <a:ea typeface="+mn-ea"/>
                <a:cs typeface="+mn-cs"/>
              </a:rPr>
              <a:t>The concrete example is one spec program, we obtain the return value by multipling the input value by 5. ??(2) means the one of the integer values choosing from 0 to 2^2-1which is 3. As for the first partial program, it is feasible because SKETCH can set ??(2) to be 2 while SKETCH cannot find the satisfying result for the second partial program.</a:t>
            </a:r>
            <a:endParaRPr lang="en-US" b="0">
              <a:effectLst/>
            </a:endParaRPr>
          </a:p>
          <a:p>
            <a:endParaRPr lang="en-US"/>
          </a:p>
          <a:p>
            <a:pPr rtl="0"/>
            <a:r>
              <a:rPr lang="en-US" sz="1200" b="0" i="0" u="none" strike="noStrike" kern="1200">
                <a:solidFill>
                  <a:schemeClr val="tx1"/>
                </a:solidFill>
                <a:effectLst/>
                <a:latin typeface="+mn-lt"/>
                <a:ea typeface="+mn-ea"/>
                <a:cs typeface="+mn-cs"/>
              </a:rPr>
              <a:t>Similar to the example show here, the partial program with holes representing values within a finite range of integers, which can be used to encode the programmer’s insight into the structure of the implementation, ALU functionality in programmable switch to be specific. </a:t>
            </a:r>
            <a:r>
              <a:rPr lang="en-US"/>
              <a:t>In our Chipmunk project, we will use developer’s program as the specification, use partial program to represent the structure of the substrate and use holes to represent large but finite number of low-level hardware configurations and then use program synthesis to test its feasibility.</a:t>
            </a:r>
          </a:p>
        </p:txBody>
      </p:sp>
      <p:sp>
        <p:nvSpPr>
          <p:cNvPr id="4" name="Slide Number Placeholder 3"/>
          <p:cNvSpPr>
            <a:spLocks noGrp="1"/>
          </p:cNvSpPr>
          <p:nvPr>
            <p:ph type="sldNum" sz="quarter" idx="5"/>
          </p:nvPr>
        </p:nvSpPr>
        <p:spPr/>
        <p:txBody>
          <a:bodyPr/>
          <a:lstStyle/>
          <a:p>
            <a:fld id="{822DC16D-7BA6-C54C-A5EF-FE506FEBC1D6}" type="slidenum">
              <a:rPr lang="en-US"/>
              <a:t>9</a:t>
            </a:fld>
            <a:endParaRPr lang="en-US"/>
          </a:p>
        </p:txBody>
      </p:sp>
    </p:spTree>
    <p:extLst>
      <p:ext uri="{BB962C8B-B14F-4D97-AF65-F5344CB8AC3E}">
        <p14:creationId xmlns:p14="http://schemas.microsoft.com/office/powerpoint/2010/main" val="2599891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14088-92CA-3A40-8035-5DCF95C938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D18936-BAA0-E646-9DC3-E392B988A3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8D84657-B3CA-3849-9C26-F6B06F490D43}"/>
              </a:ext>
            </a:extLst>
          </p:cNvPr>
          <p:cNvSpPr>
            <a:spLocks noGrp="1"/>
          </p:cNvSpPr>
          <p:nvPr>
            <p:ph type="dt" sz="half" idx="10"/>
          </p:nvPr>
        </p:nvSpPr>
        <p:spPr/>
        <p:txBody>
          <a:bodyPr/>
          <a:lstStyle/>
          <a:p>
            <a:fld id="{0A57F018-826C-CE4C-A706-F4FED366862D}" type="datetimeFigureOut">
              <a:t>11/3/19</a:t>
            </a:fld>
            <a:endParaRPr lang="en-US"/>
          </a:p>
        </p:txBody>
      </p:sp>
      <p:sp>
        <p:nvSpPr>
          <p:cNvPr id="5" name="Footer Placeholder 4">
            <a:extLst>
              <a:ext uri="{FF2B5EF4-FFF2-40B4-BE49-F238E27FC236}">
                <a16:creationId xmlns:a16="http://schemas.microsoft.com/office/drawing/2014/main" id="{D9DB59E3-AD4D-9947-8F31-487C51A02D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36E627-DE85-5C42-9236-0C0603E6269F}"/>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4233031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7D29C-150E-B142-8D48-3E9A8B947F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7ECBF3-B4A8-2244-AF26-AA4F6B7A7A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6E5B63-ACD0-5246-A37D-187ADE7654F5}"/>
              </a:ext>
            </a:extLst>
          </p:cNvPr>
          <p:cNvSpPr>
            <a:spLocks noGrp="1"/>
          </p:cNvSpPr>
          <p:nvPr>
            <p:ph type="dt" sz="half" idx="10"/>
          </p:nvPr>
        </p:nvSpPr>
        <p:spPr/>
        <p:txBody>
          <a:bodyPr/>
          <a:lstStyle/>
          <a:p>
            <a:fld id="{0A57F018-826C-CE4C-A706-F4FED366862D}" type="datetimeFigureOut">
              <a:t>11/3/19</a:t>
            </a:fld>
            <a:endParaRPr lang="en-US"/>
          </a:p>
        </p:txBody>
      </p:sp>
      <p:sp>
        <p:nvSpPr>
          <p:cNvPr id="5" name="Footer Placeholder 4">
            <a:extLst>
              <a:ext uri="{FF2B5EF4-FFF2-40B4-BE49-F238E27FC236}">
                <a16:creationId xmlns:a16="http://schemas.microsoft.com/office/drawing/2014/main" id="{4139EDFF-45E5-A843-AB47-35F2BC521D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5453A1-7A3E-234F-871E-0A582530CBD3}"/>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1231233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BB3BA8-8921-5C4A-9C71-D3D0FC1BD8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76FB987-78F8-BB45-AB3F-74A5598B41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316935-0CBF-DA4C-B7C7-D868509C61A6}"/>
              </a:ext>
            </a:extLst>
          </p:cNvPr>
          <p:cNvSpPr>
            <a:spLocks noGrp="1"/>
          </p:cNvSpPr>
          <p:nvPr>
            <p:ph type="dt" sz="half" idx="10"/>
          </p:nvPr>
        </p:nvSpPr>
        <p:spPr/>
        <p:txBody>
          <a:bodyPr/>
          <a:lstStyle/>
          <a:p>
            <a:fld id="{0A57F018-826C-CE4C-A706-F4FED366862D}" type="datetimeFigureOut">
              <a:t>11/3/19</a:t>
            </a:fld>
            <a:endParaRPr lang="en-US"/>
          </a:p>
        </p:txBody>
      </p:sp>
      <p:sp>
        <p:nvSpPr>
          <p:cNvPr id="5" name="Footer Placeholder 4">
            <a:extLst>
              <a:ext uri="{FF2B5EF4-FFF2-40B4-BE49-F238E27FC236}">
                <a16:creationId xmlns:a16="http://schemas.microsoft.com/office/drawing/2014/main" id="{DF938EDA-B21C-734A-90C7-657CE9BC30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875360-966A-304D-860F-B04DB69E898E}"/>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21463156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C362B-A56B-D345-9CE0-5872C20687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731AE1-0FBA-5A45-BFE7-765EA81A71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DD50A0-C12B-B84B-9E7E-F02DE1866AF5}"/>
              </a:ext>
            </a:extLst>
          </p:cNvPr>
          <p:cNvSpPr>
            <a:spLocks noGrp="1"/>
          </p:cNvSpPr>
          <p:nvPr>
            <p:ph type="dt" sz="half" idx="10"/>
          </p:nvPr>
        </p:nvSpPr>
        <p:spPr/>
        <p:txBody>
          <a:bodyPr/>
          <a:lstStyle/>
          <a:p>
            <a:fld id="{0A57F018-826C-CE4C-A706-F4FED366862D}" type="datetimeFigureOut">
              <a:t>11/3/19</a:t>
            </a:fld>
            <a:endParaRPr lang="en-US"/>
          </a:p>
        </p:txBody>
      </p:sp>
      <p:sp>
        <p:nvSpPr>
          <p:cNvPr id="5" name="Footer Placeholder 4">
            <a:extLst>
              <a:ext uri="{FF2B5EF4-FFF2-40B4-BE49-F238E27FC236}">
                <a16:creationId xmlns:a16="http://schemas.microsoft.com/office/drawing/2014/main" id="{A7E4B27E-26FF-1B41-90D4-A0B498ECEA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D8F278-54EF-8940-BFC8-B78F041F16C9}"/>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35396349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97938-A390-8A48-87D3-D3E6C906C6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E751E06-1464-4141-B863-810928D985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CEB115C-5B8C-4445-AFD6-2A1F951155BF}"/>
              </a:ext>
            </a:extLst>
          </p:cNvPr>
          <p:cNvSpPr>
            <a:spLocks noGrp="1"/>
          </p:cNvSpPr>
          <p:nvPr>
            <p:ph type="dt" sz="half" idx="10"/>
          </p:nvPr>
        </p:nvSpPr>
        <p:spPr/>
        <p:txBody>
          <a:bodyPr/>
          <a:lstStyle/>
          <a:p>
            <a:fld id="{0A57F018-826C-CE4C-A706-F4FED366862D}" type="datetimeFigureOut">
              <a:t>11/3/19</a:t>
            </a:fld>
            <a:endParaRPr lang="en-US"/>
          </a:p>
        </p:txBody>
      </p:sp>
      <p:sp>
        <p:nvSpPr>
          <p:cNvPr id="5" name="Footer Placeholder 4">
            <a:extLst>
              <a:ext uri="{FF2B5EF4-FFF2-40B4-BE49-F238E27FC236}">
                <a16:creationId xmlns:a16="http://schemas.microsoft.com/office/drawing/2014/main" id="{9C8B525B-1A56-BD4B-BD09-CF116F69E5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0EFC78-EAAC-3045-AA8A-0A48F6E2542F}"/>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2266543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B87CB-745D-854A-8B54-9DCD22C6ED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23415C-0E33-F04A-B4D7-E40C63E987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75D5863-5668-454B-B47D-7DFFC31F3F4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E18DED7-264F-144C-B30F-A25513B9A4BE}"/>
              </a:ext>
            </a:extLst>
          </p:cNvPr>
          <p:cNvSpPr>
            <a:spLocks noGrp="1"/>
          </p:cNvSpPr>
          <p:nvPr>
            <p:ph type="dt" sz="half" idx="10"/>
          </p:nvPr>
        </p:nvSpPr>
        <p:spPr/>
        <p:txBody>
          <a:bodyPr/>
          <a:lstStyle/>
          <a:p>
            <a:fld id="{0A57F018-826C-CE4C-A706-F4FED366862D}" type="datetimeFigureOut">
              <a:t>11/3/19</a:t>
            </a:fld>
            <a:endParaRPr lang="en-US"/>
          </a:p>
        </p:txBody>
      </p:sp>
      <p:sp>
        <p:nvSpPr>
          <p:cNvPr id="6" name="Footer Placeholder 5">
            <a:extLst>
              <a:ext uri="{FF2B5EF4-FFF2-40B4-BE49-F238E27FC236}">
                <a16:creationId xmlns:a16="http://schemas.microsoft.com/office/drawing/2014/main" id="{AEA26326-2FCA-A149-AA14-35F04F4018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939A01-C053-2C4A-B16D-2AE378E7789D}"/>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2966385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16F4F-36E6-1B4A-BB5C-86FF008B5A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96F6D0-2834-FE4E-BCDE-18AF18EB88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B00D90-57D2-7F4A-A265-A962B1B4F0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CB5D12-DEC0-7F45-86A0-8BB11BFDD4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3B2D35E-4658-5C42-8524-D070AB6C0C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26D431-78D8-3047-AB9B-758F54817306}"/>
              </a:ext>
            </a:extLst>
          </p:cNvPr>
          <p:cNvSpPr>
            <a:spLocks noGrp="1"/>
          </p:cNvSpPr>
          <p:nvPr>
            <p:ph type="dt" sz="half" idx="10"/>
          </p:nvPr>
        </p:nvSpPr>
        <p:spPr/>
        <p:txBody>
          <a:bodyPr/>
          <a:lstStyle/>
          <a:p>
            <a:fld id="{0A57F018-826C-CE4C-A706-F4FED366862D}" type="datetimeFigureOut">
              <a:t>11/3/19</a:t>
            </a:fld>
            <a:endParaRPr lang="en-US"/>
          </a:p>
        </p:txBody>
      </p:sp>
      <p:sp>
        <p:nvSpPr>
          <p:cNvPr id="8" name="Footer Placeholder 7">
            <a:extLst>
              <a:ext uri="{FF2B5EF4-FFF2-40B4-BE49-F238E27FC236}">
                <a16:creationId xmlns:a16="http://schemas.microsoft.com/office/drawing/2014/main" id="{34D0E331-D1D2-3B4D-8763-B91B3DEDE1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DB6CEF5-7F41-7240-9C65-419462B4DDD1}"/>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3912472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EAF92-8E91-EB45-902A-68405B940DD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E64E37-EB83-9943-A20C-BEE17BCE2295}"/>
              </a:ext>
            </a:extLst>
          </p:cNvPr>
          <p:cNvSpPr>
            <a:spLocks noGrp="1"/>
          </p:cNvSpPr>
          <p:nvPr>
            <p:ph type="dt" sz="half" idx="10"/>
          </p:nvPr>
        </p:nvSpPr>
        <p:spPr/>
        <p:txBody>
          <a:bodyPr/>
          <a:lstStyle/>
          <a:p>
            <a:fld id="{0A57F018-826C-CE4C-A706-F4FED366862D}" type="datetimeFigureOut">
              <a:t>11/3/19</a:t>
            </a:fld>
            <a:endParaRPr lang="en-US"/>
          </a:p>
        </p:txBody>
      </p:sp>
      <p:sp>
        <p:nvSpPr>
          <p:cNvPr id="4" name="Footer Placeholder 3">
            <a:extLst>
              <a:ext uri="{FF2B5EF4-FFF2-40B4-BE49-F238E27FC236}">
                <a16:creationId xmlns:a16="http://schemas.microsoft.com/office/drawing/2014/main" id="{72D84E2C-9148-0A41-85FD-C255FB4D7E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C49671-6430-C849-AA1B-C1D2AFE686FA}"/>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4272511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18A6D7-85C3-4148-8E6C-4DAF88537EB4}"/>
              </a:ext>
            </a:extLst>
          </p:cNvPr>
          <p:cNvSpPr>
            <a:spLocks noGrp="1"/>
          </p:cNvSpPr>
          <p:nvPr>
            <p:ph type="dt" sz="half" idx="10"/>
          </p:nvPr>
        </p:nvSpPr>
        <p:spPr/>
        <p:txBody>
          <a:bodyPr/>
          <a:lstStyle/>
          <a:p>
            <a:fld id="{0A57F018-826C-CE4C-A706-F4FED366862D}" type="datetimeFigureOut">
              <a:t>11/3/19</a:t>
            </a:fld>
            <a:endParaRPr lang="en-US"/>
          </a:p>
        </p:txBody>
      </p:sp>
      <p:sp>
        <p:nvSpPr>
          <p:cNvPr id="3" name="Footer Placeholder 2">
            <a:extLst>
              <a:ext uri="{FF2B5EF4-FFF2-40B4-BE49-F238E27FC236}">
                <a16:creationId xmlns:a16="http://schemas.microsoft.com/office/drawing/2014/main" id="{E6F1C0E0-1D79-E340-BE4E-42FDF77AE1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66A531-4807-FA46-A0F9-6B55CE1186A8}"/>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583607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F3231-6C68-CB46-B251-85C23A1699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E0F532-6984-F54E-AEA9-C18D980FF4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3BBAC7-0A35-F64C-9C7A-5DFC320B39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10341A-A9FE-7940-A548-A71CDA25FD52}"/>
              </a:ext>
            </a:extLst>
          </p:cNvPr>
          <p:cNvSpPr>
            <a:spLocks noGrp="1"/>
          </p:cNvSpPr>
          <p:nvPr>
            <p:ph type="dt" sz="half" idx="10"/>
          </p:nvPr>
        </p:nvSpPr>
        <p:spPr/>
        <p:txBody>
          <a:bodyPr/>
          <a:lstStyle/>
          <a:p>
            <a:fld id="{0A57F018-826C-CE4C-A706-F4FED366862D}" type="datetimeFigureOut">
              <a:t>11/3/19</a:t>
            </a:fld>
            <a:endParaRPr lang="en-US"/>
          </a:p>
        </p:txBody>
      </p:sp>
      <p:sp>
        <p:nvSpPr>
          <p:cNvPr id="6" name="Footer Placeholder 5">
            <a:extLst>
              <a:ext uri="{FF2B5EF4-FFF2-40B4-BE49-F238E27FC236}">
                <a16:creationId xmlns:a16="http://schemas.microsoft.com/office/drawing/2014/main" id="{DF898B02-029E-A44F-BC1C-85A1F4358B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6ED491-A352-6F40-A50D-E7B2A2C8BAA9}"/>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294986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6CEE1-AA3A-EC48-B298-A1191557D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3FD8D22-354A-B942-BB1A-E53D3FE182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9A6F50-7D06-E743-BAB0-67C816F20A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A0C402-1737-FF45-BABA-AED936E44BE0}"/>
              </a:ext>
            </a:extLst>
          </p:cNvPr>
          <p:cNvSpPr>
            <a:spLocks noGrp="1"/>
          </p:cNvSpPr>
          <p:nvPr>
            <p:ph type="dt" sz="half" idx="10"/>
          </p:nvPr>
        </p:nvSpPr>
        <p:spPr/>
        <p:txBody>
          <a:bodyPr/>
          <a:lstStyle/>
          <a:p>
            <a:fld id="{0A57F018-826C-CE4C-A706-F4FED366862D}" type="datetimeFigureOut">
              <a:t>11/3/19</a:t>
            </a:fld>
            <a:endParaRPr lang="en-US"/>
          </a:p>
        </p:txBody>
      </p:sp>
      <p:sp>
        <p:nvSpPr>
          <p:cNvPr id="6" name="Footer Placeholder 5">
            <a:extLst>
              <a:ext uri="{FF2B5EF4-FFF2-40B4-BE49-F238E27FC236}">
                <a16:creationId xmlns:a16="http://schemas.microsoft.com/office/drawing/2014/main" id="{FE8A0105-0A59-814B-931E-9C2F21A836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50F1F1-3B49-BE43-8D9C-4ED69EFA5F62}"/>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327925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36ADB1-0645-DD48-B230-E7B939C5A5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3D6593-6DF7-2141-AD02-FC99742B0F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1DECA7-9A02-6246-8A89-54969C9FDF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57F018-826C-CE4C-A706-F4FED366862D}" type="datetimeFigureOut">
              <a:t>11/3/19</a:t>
            </a:fld>
            <a:endParaRPr lang="en-US"/>
          </a:p>
        </p:txBody>
      </p:sp>
      <p:sp>
        <p:nvSpPr>
          <p:cNvPr id="5" name="Footer Placeholder 4">
            <a:extLst>
              <a:ext uri="{FF2B5EF4-FFF2-40B4-BE49-F238E27FC236}">
                <a16:creationId xmlns:a16="http://schemas.microsoft.com/office/drawing/2014/main" id="{E58CAE71-339E-B84E-9485-2F946443CD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5395B3C-A036-8B47-9C4C-0F24A817E3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80C4D2-E4DF-A040-A3CE-E54BD73E5D61}" type="slidenum">
              <a:t>‹#›</a:t>
            </a:fld>
            <a:endParaRPr lang="en-US"/>
          </a:p>
        </p:txBody>
      </p:sp>
    </p:spTree>
    <p:extLst>
      <p:ext uri="{BB962C8B-B14F-4D97-AF65-F5344CB8AC3E}">
        <p14:creationId xmlns:p14="http://schemas.microsoft.com/office/powerpoint/2010/main" val="11142708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6FA64-129B-6B43-BECF-C150AD913248}"/>
              </a:ext>
            </a:extLst>
          </p:cNvPr>
          <p:cNvSpPr>
            <a:spLocks noGrp="1"/>
          </p:cNvSpPr>
          <p:nvPr>
            <p:ph type="ctrTitle"/>
          </p:nvPr>
        </p:nvSpPr>
        <p:spPr/>
        <p:txBody>
          <a:bodyPr>
            <a:normAutofit/>
          </a:bodyPr>
          <a:lstStyle/>
          <a:p>
            <a:r>
              <a:rPr lang="en-US" sz="5400">
                <a:solidFill>
                  <a:srgbClr val="0000FF"/>
                </a:solidFill>
                <a:latin typeface="Calibri"/>
              </a:rPr>
              <a:t>Autogenerating fast packet-processing code using program synthesis</a:t>
            </a:r>
          </a:p>
        </p:txBody>
      </p:sp>
      <p:sp>
        <p:nvSpPr>
          <p:cNvPr id="4" name="Subtitle 6">
            <a:extLst>
              <a:ext uri="{FF2B5EF4-FFF2-40B4-BE49-F238E27FC236}">
                <a16:creationId xmlns:a16="http://schemas.microsoft.com/office/drawing/2014/main" id="{B2A92C3F-EF5C-E249-9222-3D10A7065041}"/>
              </a:ext>
            </a:extLst>
          </p:cNvPr>
          <p:cNvSpPr txBox="1">
            <a:spLocks/>
          </p:cNvSpPr>
          <p:nvPr/>
        </p:nvSpPr>
        <p:spPr>
          <a:xfrm>
            <a:off x="2695140" y="3922287"/>
            <a:ext cx="7381188" cy="165576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800" b="1" dirty="0"/>
              <a:t>Xiangyu Gao</a:t>
            </a:r>
            <a:r>
              <a:rPr lang="en-US" sz="2800" dirty="0"/>
              <a:t>, </a:t>
            </a:r>
            <a:r>
              <a:rPr lang="en-US" sz="2800" dirty="0" err="1"/>
              <a:t>Taegyun Kim</a:t>
            </a:r>
            <a:r>
              <a:rPr lang="en-US" sz="2800" dirty="0"/>
              <a:t>, </a:t>
            </a:r>
            <a:r>
              <a:rPr lang="en-US" sz="2800" dirty="0" err="1"/>
              <a:t>Aatish Kishan Varma</a:t>
            </a:r>
            <a:r>
              <a:rPr lang="en-US" sz="2800" dirty="0"/>
              <a:t>, </a:t>
            </a:r>
            <a:r>
              <a:rPr lang="en-US" sz="2800" dirty="0" err="1"/>
              <a:t>Anirudh Sivaraman</a:t>
            </a:r>
            <a:r>
              <a:rPr lang="en-US" sz="2800" dirty="0"/>
              <a:t>, Srinivas Narayana</a:t>
            </a:r>
          </a:p>
        </p:txBody>
      </p:sp>
      <p:pic>
        <p:nvPicPr>
          <p:cNvPr id="5" name="Picture 4">
            <a:extLst>
              <a:ext uri="{FF2B5EF4-FFF2-40B4-BE49-F238E27FC236}">
                <a16:creationId xmlns:a16="http://schemas.microsoft.com/office/drawing/2014/main" id="{F8BFD4BD-D5F2-E848-AA75-1B13E47EF822}"/>
              </a:ext>
            </a:extLst>
          </p:cNvPr>
          <p:cNvPicPr>
            <a:picLocks noChangeAspect="1"/>
          </p:cNvPicPr>
          <p:nvPr/>
        </p:nvPicPr>
        <p:blipFill rotWithShape="1">
          <a:blip r:embed="rId3"/>
          <a:srcRect l="12383" t="22915" r="14125" b="29079"/>
          <a:stretch/>
        </p:blipFill>
        <p:spPr>
          <a:xfrm>
            <a:off x="694212" y="5203399"/>
            <a:ext cx="5885881" cy="1105378"/>
          </a:xfrm>
          <a:prstGeom prst="rect">
            <a:avLst/>
          </a:prstGeom>
        </p:spPr>
      </p:pic>
      <p:pic>
        <p:nvPicPr>
          <p:cNvPr id="7" name="Picture 6">
            <a:extLst>
              <a:ext uri="{FF2B5EF4-FFF2-40B4-BE49-F238E27FC236}">
                <a16:creationId xmlns:a16="http://schemas.microsoft.com/office/drawing/2014/main" id="{AFF50352-50D1-3F45-A4B5-6A745A0EC3B9}"/>
              </a:ext>
            </a:extLst>
          </p:cNvPr>
          <p:cNvPicPr>
            <a:picLocks noChangeAspect="1"/>
          </p:cNvPicPr>
          <p:nvPr/>
        </p:nvPicPr>
        <p:blipFill>
          <a:blip r:embed="rId4"/>
          <a:stretch>
            <a:fillRect/>
          </a:stretch>
        </p:blipFill>
        <p:spPr>
          <a:xfrm>
            <a:off x="6580093" y="5239257"/>
            <a:ext cx="3496235" cy="946176"/>
          </a:xfrm>
          <a:prstGeom prst="rect">
            <a:avLst/>
          </a:prstGeom>
        </p:spPr>
      </p:pic>
    </p:spTree>
    <p:extLst>
      <p:ext uri="{BB962C8B-B14F-4D97-AF65-F5344CB8AC3E}">
        <p14:creationId xmlns:p14="http://schemas.microsoft.com/office/powerpoint/2010/main" val="836095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D49ED61F-DCB3-BD44-9DCC-3E63ABCF2C46}"/>
              </a:ext>
            </a:extLst>
          </p:cNvPr>
          <p:cNvSpPr txBox="1"/>
          <p:nvPr/>
        </p:nvSpPr>
        <p:spPr>
          <a:xfrm>
            <a:off x="1531347" y="1077942"/>
            <a:ext cx="2273155" cy="707886"/>
          </a:xfrm>
          <a:prstGeom prst="rect">
            <a:avLst/>
          </a:prstGeom>
          <a:solidFill>
            <a:schemeClr val="bg1"/>
          </a:solidFill>
        </p:spPr>
        <p:txBody>
          <a:bodyPr wrap="square" rtlCol="0">
            <a:spAutoFit/>
          </a:bodyPr>
          <a:lstStyle/>
          <a:p>
            <a:pPr algn="ctr"/>
            <a:r>
              <a:rPr lang="en-US" sz="2000" dirty="0"/>
              <a:t>Initialize X to random inputs</a:t>
            </a:r>
          </a:p>
        </p:txBody>
      </p:sp>
      <p:sp>
        <p:nvSpPr>
          <p:cNvPr id="5" name="Rounded Rectangle 4">
            <a:extLst>
              <a:ext uri="{FF2B5EF4-FFF2-40B4-BE49-F238E27FC236}">
                <a16:creationId xmlns:a16="http://schemas.microsoft.com/office/drawing/2014/main" id="{4D2E0412-F2CB-9642-8CD8-94E0DEA5653E}"/>
              </a:ext>
            </a:extLst>
          </p:cNvPr>
          <p:cNvSpPr/>
          <p:nvPr/>
        </p:nvSpPr>
        <p:spPr>
          <a:xfrm>
            <a:off x="3038333" y="2219818"/>
            <a:ext cx="2514844" cy="1120450"/>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p>
        </p:txBody>
      </p:sp>
      <p:sp>
        <p:nvSpPr>
          <p:cNvPr id="8" name="Rounded Rectangle 7">
            <a:extLst>
              <a:ext uri="{FF2B5EF4-FFF2-40B4-BE49-F238E27FC236}">
                <a16:creationId xmlns:a16="http://schemas.microsoft.com/office/drawing/2014/main" id="{C69929BB-3949-A749-B3CB-754AA84E703D}"/>
              </a:ext>
            </a:extLst>
          </p:cNvPr>
          <p:cNvSpPr/>
          <p:nvPr/>
        </p:nvSpPr>
        <p:spPr>
          <a:xfrm>
            <a:off x="6372790" y="2183301"/>
            <a:ext cx="2734231" cy="1122185"/>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p>
        </p:txBody>
      </p:sp>
      <p:sp>
        <p:nvSpPr>
          <p:cNvPr id="12" name="U-Turn Arrow 11">
            <a:extLst>
              <a:ext uri="{FF2B5EF4-FFF2-40B4-BE49-F238E27FC236}">
                <a16:creationId xmlns:a16="http://schemas.microsoft.com/office/drawing/2014/main" id="{A4083C9A-4109-0F4F-9D32-7B6C957CBFF0}"/>
              </a:ext>
            </a:extLst>
          </p:cNvPr>
          <p:cNvSpPr/>
          <p:nvPr/>
        </p:nvSpPr>
        <p:spPr>
          <a:xfrm rot="10800000">
            <a:off x="4743616" y="3601093"/>
            <a:ext cx="2803489" cy="543235"/>
          </a:xfrm>
          <a:prstGeom prst="uturnArrow">
            <a:avLst>
              <a:gd name="adj1" fmla="val 25000"/>
              <a:gd name="adj2" fmla="val 25000"/>
              <a:gd name="adj3" fmla="val 25000"/>
              <a:gd name="adj4" fmla="val 43750"/>
              <a:gd name="adj5" fmla="val 81752"/>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solidFill>
                <a:schemeClr val="tx1"/>
              </a:solidFill>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F9DB3769-C2E0-CF44-BD87-27EBBAF00243}"/>
                  </a:ext>
                </a:extLst>
              </p:cNvPr>
              <p:cNvSpPr txBox="1"/>
              <p:nvPr/>
            </p:nvSpPr>
            <p:spPr>
              <a:xfrm>
                <a:off x="6278521" y="2343814"/>
                <a:ext cx="2861583" cy="707886"/>
              </a:xfrm>
              <a:prstGeom prst="rect">
                <a:avLst/>
              </a:prstGeom>
              <a:noFill/>
            </p:spPr>
            <p:txBody>
              <a:bodyPr wrap="square" rtlCol="0">
                <a:spAutoFit/>
              </a:bodyPr>
              <a:lstStyle/>
              <a:p>
                <a:pPr algn="ctr"/>
                <a:r>
                  <a:rPr lang="en-US" sz="2000" dirty="0"/>
                  <a:t>Verify hole assignment on all inputs </a:t>
                </a:r>
                <a14:m>
                  <m:oMath xmlns:m="http://schemas.openxmlformats.org/officeDocument/2006/math">
                    <m:r>
                      <a:rPr lang="en-US" sz="2000" i="1" dirty="0">
                        <a:latin typeface="Cambria Math" panose="02040503050406030204" pitchFamily="18" charset="0"/>
                      </a:rPr>
                      <m:t>𝑌</m:t>
                    </m:r>
                  </m:oMath>
                </a14:m>
                <a:r>
                  <a:rPr lang="en-US" sz="2000" dirty="0"/>
                  <a:t>(X ⊆ Y)</a:t>
                </a:r>
              </a:p>
            </p:txBody>
          </p:sp>
        </mc:Choice>
        <mc:Fallback xmlns="">
          <p:sp>
            <p:nvSpPr>
              <p:cNvPr id="13" name="TextBox 12">
                <a:extLst>
                  <a:ext uri="{FF2B5EF4-FFF2-40B4-BE49-F238E27FC236}">
                    <a16:creationId xmlns:a16="http://schemas.microsoft.com/office/drawing/2014/main" id="{F9DB3769-C2E0-CF44-BD87-27EBBAF00243}"/>
                  </a:ext>
                </a:extLst>
              </p:cNvPr>
              <p:cNvSpPr txBox="1">
                <a:spLocks noRot="1" noChangeAspect="1" noMove="1" noResize="1" noEditPoints="1" noAdjustHandles="1" noChangeArrowheads="1" noChangeShapeType="1" noTextEdit="1"/>
              </p:cNvSpPr>
              <p:nvPr/>
            </p:nvSpPr>
            <p:spPr>
              <a:xfrm>
                <a:off x="6278521" y="2343814"/>
                <a:ext cx="2861583" cy="707886"/>
              </a:xfrm>
              <a:prstGeom prst="rect">
                <a:avLst/>
              </a:prstGeom>
              <a:blipFill>
                <a:blip r:embed="rId3"/>
                <a:stretch>
                  <a:fillRect l="-1762" t="-5357" r="-3965"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BD685BDC-0836-E040-B2E3-130B87E17EC4}"/>
                  </a:ext>
                </a:extLst>
              </p:cNvPr>
              <p:cNvSpPr txBox="1"/>
              <p:nvPr/>
            </p:nvSpPr>
            <p:spPr>
              <a:xfrm>
                <a:off x="3000482" y="2378494"/>
                <a:ext cx="2734232" cy="707886"/>
              </a:xfrm>
              <a:prstGeom prst="rect">
                <a:avLst/>
              </a:prstGeom>
              <a:noFill/>
            </p:spPr>
            <p:txBody>
              <a:bodyPr wrap="square" rtlCol="0">
                <a:spAutoFit/>
              </a:bodyPr>
              <a:lstStyle/>
              <a:p>
                <a:pPr algn="ctr"/>
                <a:r>
                  <a:rPr lang="en-US" sz="2000" dirty="0"/>
                  <a:t>Synthesize holes that work for inputs </a:t>
                </a:r>
                <a14:m>
                  <m:oMath xmlns:m="http://schemas.openxmlformats.org/officeDocument/2006/math">
                    <m:r>
                      <a:rPr lang="en-US" sz="2000" i="1">
                        <a:latin typeface="Cambria Math" panose="02040503050406030204" pitchFamily="18" charset="0"/>
                      </a:rPr>
                      <m:t>𝑋</m:t>
                    </m:r>
                  </m:oMath>
                </a14:m>
                <a:endParaRPr lang="en-US" sz="2000" dirty="0"/>
              </a:p>
            </p:txBody>
          </p:sp>
        </mc:Choice>
        <mc:Fallback xmlns="">
          <p:sp>
            <p:nvSpPr>
              <p:cNvPr id="15" name="TextBox 14">
                <a:extLst>
                  <a:ext uri="{FF2B5EF4-FFF2-40B4-BE49-F238E27FC236}">
                    <a16:creationId xmlns:a16="http://schemas.microsoft.com/office/drawing/2014/main" id="{BD685BDC-0836-E040-B2E3-130B87E17EC4}"/>
                  </a:ext>
                </a:extLst>
              </p:cNvPr>
              <p:cNvSpPr txBox="1">
                <a:spLocks noRot="1" noChangeAspect="1" noMove="1" noResize="1" noEditPoints="1" noAdjustHandles="1" noChangeArrowheads="1" noChangeShapeType="1" noTextEdit="1"/>
              </p:cNvSpPr>
              <p:nvPr/>
            </p:nvSpPr>
            <p:spPr>
              <a:xfrm>
                <a:off x="3000482" y="2378494"/>
                <a:ext cx="2734232" cy="707886"/>
              </a:xfrm>
              <a:prstGeom prst="rect">
                <a:avLst/>
              </a:prstGeom>
              <a:blipFill>
                <a:blip r:embed="rId4"/>
                <a:stretch>
                  <a:fillRect t="-3509" b="-14035"/>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0D8D8D99-5C5A-8C46-8DF0-5AEBDED3A64F}"/>
              </a:ext>
            </a:extLst>
          </p:cNvPr>
          <p:cNvSpPr txBox="1"/>
          <p:nvPr/>
        </p:nvSpPr>
        <p:spPr>
          <a:xfrm>
            <a:off x="4919913" y="856589"/>
            <a:ext cx="2168039" cy="400110"/>
          </a:xfrm>
          <a:prstGeom prst="rect">
            <a:avLst/>
          </a:prstGeom>
          <a:noFill/>
        </p:spPr>
        <p:txBody>
          <a:bodyPr wrap="square" rtlCol="0">
            <a:spAutoFit/>
          </a:bodyPr>
          <a:lstStyle/>
          <a:p>
            <a:pPr algn="ctr"/>
            <a:r>
              <a:rPr lang="en-US" sz="2000" dirty="0"/>
              <a:t>Hole Assignment</a:t>
            </a:r>
          </a:p>
        </p:txBody>
      </p:sp>
      <p:sp>
        <p:nvSpPr>
          <p:cNvPr id="17" name="TextBox 16">
            <a:extLst>
              <a:ext uri="{FF2B5EF4-FFF2-40B4-BE49-F238E27FC236}">
                <a16:creationId xmlns:a16="http://schemas.microsoft.com/office/drawing/2014/main" id="{B6D4AE2C-D4AB-0243-8E3A-FFB2189D5A64}"/>
              </a:ext>
            </a:extLst>
          </p:cNvPr>
          <p:cNvSpPr txBox="1"/>
          <p:nvPr/>
        </p:nvSpPr>
        <p:spPr>
          <a:xfrm>
            <a:off x="4807817" y="4240528"/>
            <a:ext cx="3012190" cy="400110"/>
          </a:xfrm>
          <a:prstGeom prst="rect">
            <a:avLst/>
          </a:prstGeom>
          <a:noFill/>
        </p:spPr>
        <p:txBody>
          <a:bodyPr wrap="square" rtlCol="0">
            <a:spAutoFit/>
          </a:bodyPr>
          <a:lstStyle/>
          <a:p>
            <a:pPr algn="ctr"/>
            <a:r>
              <a:rPr lang="en-US" sz="2000" dirty="0"/>
              <a:t>Counterexample Input c</a:t>
            </a:r>
          </a:p>
        </p:txBody>
      </p:sp>
      <p:sp>
        <p:nvSpPr>
          <p:cNvPr id="26" name="Rounded Rectangle 25">
            <a:extLst>
              <a:ext uri="{FF2B5EF4-FFF2-40B4-BE49-F238E27FC236}">
                <a16:creationId xmlns:a16="http://schemas.microsoft.com/office/drawing/2014/main" id="{38A89E34-70DD-BA44-97FD-B48B630D8873}"/>
              </a:ext>
            </a:extLst>
          </p:cNvPr>
          <p:cNvSpPr/>
          <p:nvPr/>
        </p:nvSpPr>
        <p:spPr>
          <a:xfrm>
            <a:off x="1520723" y="4487256"/>
            <a:ext cx="1212506" cy="5679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r>
              <a:rPr lang="en-US" sz="2000" dirty="0"/>
              <a:t>Failure</a:t>
            </a:r>
          </a:p>
        </p:txBody>
      </p:sp>
      <p:sp>
        <p:nvSpPr>
          <p:cNvPr id="28" name="TextBox 27">
            <a:extLst>
              <a:ext uri="{FF2B5EF4-FFF2-40B4-BE49-F238E27FC236}">
                <a16:creationId xmlns:a16="http://schemas.microsoft.com/office/drawing/2014/main" id="{A8D4147A-E9EF-5D4E-A12B-29A2863A16BD}"/>
              </a:ext>
            </a:extLst>
          </p:cNvPr>
          <p:cNvSpPr txBox="1"/>
          <p:nvPr/>
        </p:nvSpPr>
        <p:spPr>
          <a:xfrm>
            <a:off x="3407544" y="3381824"/>
            <a:ext cx="1226911" cy="400110"/>
          </a:xfrm>
          <a:prstGeom prst="rect">
            <a:avLst/>
          </a:prstGeom>
          <a:noFill/>
        </p:spPr>
        <p:txBody>
          <a:bodyPr wrap="square" rtlCol="0">
            <a:spAutoFit/>
          </a:bodyPr>
          <a:lstStyle/>
          <a:p>
            <a:pPr algn="ctr"/>
            <a:r>
              <a:rPr lang="en-US" sz="2000" dirty="0"/>
              <a:t>Add c to X</a:t>
            </a:r>
          </a:p>
        </p:txBody>
      </p:sp>
      <p:sp>
        <p:nvSpPr>
          <p:cNvPr id="31" name="Bent-Up Arrow 30">
            <a:extLst>
              <a:ext uri="{FF2B5EF4-FFF2-40B4-BE49-F238E27FC236}">
                <a16:creationId xmlns:a16="http://schemas.microsoft.com/office/drawing/2014/main" id="{F9170362-3FF2-F54F-B6EA-AE173873CCB4}"/>
              </a:ext>
            </a:extLst>
          </p:cNvPr>
          <p:cNvSpPr/>
          <p:nvPr/>
        </p:nvSpPr>
        <p:spPr>
          <a:xfrm rot="10800000" flipH="1">
            <a:off x="9461017" y="2626652"/>
            <a:ext cx="972686" cy="1762566"/>
          </a:xfrm>
          <a:prstGeom prst="bentUpArrow">
            <a:avLst>
              <a:gd name="adj1" fmla="val 9091"/>
              <a:gd name="adj2" fmla="val 19886"/>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dirty="0"/>
          </a:p>
        </p:txBody>
      </p:sp>
      <p:sp>
        <p:nvSpPr>
          <p:cNvPr id="32" name="Rounded Rectangle 31">
            <a:extLst>
              <a:ext uri="{FF2B5EF4-FFF2-40B4-BE49-F238E27FC236}">
                <a16:creationId xmlns:a16="http://schemas.microsoft.com/office/drawing/2014/main" id="{FC6F75BB-B96D-3D42-8B4F-0179C2A8A1E3}"/>
              </a:ext>
            </a:extLst>
          </p:cNvPr>
          <p:cNvSpPr/>
          <p:nvPr/>
        </p:nvSpPr>
        <p:spPr>
          <a:xfrm>
            <a:off x="9745308" y="4569391"/>
            <a:ext cx="1212506" cy="5679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r>
              <a:rPr lang="en-US" sz="2000" dirty="0"/>
              <a:t>Success</a:t>
            </a:r>
          </a:p>
        </p:txBody>
      </p:sp>
      <p:sp>
        <p:nvSpPr>
          <p:cNvPr id="25" name="TextBox 24">
            <a:extLst>
              <a:ext uri="{FF2B5EF4-FFF2-40B4-BE49-F238E27FC236}">
                <a16:creationId xmlns:a16="http://schemas.microsoft.com/office/drawing/2014/main" id="{992646BE-DD87-E643-9E5E-9C59EC53D8D3}"/>
              </a:ext>
            </a:extLst>
          </p:cNvPr>
          <p:cNvSpPr txBox="1"/>
          <p:nvPr/>
        </p:nvSpPr>
        <p:spPr>
          <a:xfrm>
            <a:off x="8899526" y="3363545"/>
            <a:ext cx="2353359" cy="400110"/>
          </a:xfrm>
          <a:prstGeom prst="rect">
            <a:avLst/>
          </a:prstGeom>
          <a:solidFill>
            <a:schemeClr val="bg1"/>
          </a:solidFill>
        </p:spPr>
        <p:txBody>
          <a:bodyPr wrap="square" rtlCol="0">
            <a:spAutoFit/>
          </a:bodyPr>
          <a:lstStyle/>
          <a:p>
            <a:pPr algn="ctr"/>
            <a:r>
              <a:rPr lang="en-US" sz="2000" dirty="0"/>
              <a:t>No Counterexamples</a:t>
            </a:r>
          </a:p>
        </p:txBody>
      </p:sp>
      <p:sp>
        <p:nvSpPr>
          <p:cNvPr id="35" name="U-Turn Arrow 34">
            <a:extLst>
              <a:ext uri="{FF2B5EF4-FFF2-40B4-BE49-F238E27FC236}">
                <a16:creationId xmlns:a16="http://schemas.microsoft.com/office/drawing/2014/main" id="{4678A241-2B81-CB40-8D5F-F457FABC5BA1}"/>
              </a:ext>
            </a:extLst>
          </p:cNvPr>
          <p:cNvSpPr/>
          <p:nvPr/>
        </p:nvSpPr>
        <p:spPr>
          <a:xfrm>
            <a:off x="4753044" y="1439457"/>
            <a:ext cx="2803489" cy="543235"/>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solidFill>
                <a:schemeClr val="tx1"/>
              </a:solidFill>
            </a:endParaRPr>
          </a:p>
        </p:txBody>
      </p:sp>
      <p:sp>
        <p:nvSpPr>
          <p:cNvPr id="37" name="Bent-Up Arrow 36">
            <a:extLst>
              <a:ext uri="{FF2B5EF4-FFF2-40B4-BE49-F238E27FC236}">
                <a16:creationId xmlns:a16="http://schemas.microsoft.com/office/drawing/2014/main" id="{47F23A78-2EE3-B74A-9BCE-0A156644618B}"/>
              </a:ext>
            </a:extLst>
          </p:cNvPr>
          <p:cNvSpPr/>
          <p:nvPr/>
        </p:nvSpPr>
        <p:spPr>
          <a:xfrm rot="10800000">
            <a:off x="1847276" y="2614289"/>
            <a:ext cx="974611" cy="1762564"/>
          </a:xfrm>
          <a:prstGeom prst="bentUpArrow">
            <a:avLst>
              <a:gd name="adj1" fmla="val 9091"/>
              <a:gd name="adj2" fmla="val 19886"/>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dirty="0"/>
          </a:p>
        </p:txBody>
      </p:sp>
      <p:sp>
        <p:nvSpPr>
          <p:cNvPr id="24" name="TextBox 23">
            <a:extLst>
              <a:ext uri="{FF2B5EF4-FFF2-40B4-BE49-F238E27FC236}">
                <a16:creationId xmlns:a16="http://schemas.microsoft.com/office/drawing/2014/main" id="{30748111-8C53-9941-956C-C6DF6296D034}"/>
              </a:ext>
            </a:extLst>
          </p:cNvPr>
          <p:cNvSpPr txBox="1"/>
          <p:nvPr/>
        </p:nvSpPr>
        <p:spPr>
          <a:xfrm>
            <a:off x="985941" y="3388271"/>
            <a:ext cx="2421604" cy="400110"/>
          </a:xfrm>
          <a:prstGeom prst="rect">
            <a:avLst/>
          </a:prstGeom>
          <a:solidFill>
            <a:schemeClr val="bg1"/>
          </a:solidFill>
        </p:spPr>
        <p:txBody>
          <a:bodyPr wrap="square" rtlCol="0">
            <a:spAutoFit/>
          </a:bodyPr>
          <a:lstStyle/>
          <a:p>
            <a:r>
              <a:rPr lang="en-US" sz="2000" dirty="0"/>
              <a:t>No Hole Assignment</a:t>
            </a:r>
          </a:p>
        </p:txBody>
      </p:sp>
      <p:cxnSp>
        <p:nvCxnSpPr>
          <p:cNvPr id="3" name="Straight Arrow Connector 2">
            <a:extLst>
              <a:ext uri="{FF2B5EF4-FFF2-40B4-BE49-F238E27FC236}">
                <a16:creationId xmlns:a16="http://schemas.microsoft.com/office/drawing/2014/main" id="{79BBECE0-8E4A-FA4E-918D-615A07374F8E}"/>
              </a:ext>
            </a:extLst>
          </p:cNvPr>
          <p:cNvCxnSpPr>
            <a:cxnSpLocks/>
            <a:stCxn id="20" idx="2"/>
          </p:cNvCxnSpPr>
          <p:nvPr/>
        </p:nvCxnSpPr>
        <p:spPr>
          <a:xfrm>
            <a:off x="2667925" y="1785828"/>
            <a:ext cx="162888" cy="684306"/>
          </a:xfrm>
          <a:prstGeom prst="straightConnector1">
            <a:avLst/>
          </a:prstGeom>
          <a:ln w="101600">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26">
            <a:extLst>
              <a:ext uri="{FF2B5EF4-FFF2-40B4-BE49-F238E27FC236}">
                <a16:creationId xmlns:a16="http://schemas.microsoft.com/office/drawing/2014/main" id="{4D7CA6F4-BFF8-A244-9406-39C9E8EECE5F}"/>
              </a:ext>
            </a:extLst>
          </p:cNvPr>
          <p:cNvSpPr/>
          <p:nvPr/>
        </p:nvSpPr>
        <p:spPr>
          <a:xfrm>
            <a:off x="1554979" y="1024550"/>
            <a:ext cx="2168039" cy="783177"/>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p>
        </p:txBody>
      </p:sp>
      <p:sp>
        <p:nvSpPr>
          <p:cNvPr id="21" name="Title 1">
            <a:extLst>
              <a:ext uri="{FF2B5EF4-FFF2-40B4-BE49-F238E27FC236}">
                <a16:creationId xmlns:a16="http://schemas.microsoft.com/office/drawing/2014/main" id="{AC24AB56-9F21-3146-B7CB-718438779492}"/>
              </a:ext>
            </a:extLst>
          </p:cNvPr>
          <p:cNvSpPr txBox="1">
            <a:spLocks/>
          </p:cNvSpPr>
          <p:nvPr/>
        </p:nvSpPr>
        <p:spPr>
          <a:xfrm>
            <a:off x="226540" y="-47759"/>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lvl="0">
              <a:defRPr/>
            </a:pPr>
            <a:r>
              <a:rPr lang="en-US" sz="3800">
                <a:latin typeface="Calibri"/>
              </a:rPr>
              <a:t>Counterexample Guided Inductive Synthesis</a:t>
            </a:r>
            <a:endParaRPr lang="en-US" sz="3800" dirty="0">
              <a:latin typeface="Calibri"/>
            </a:endParaRPr>
          </a:p>
        </p:txBody>
      </p:sp>
      <p:sp>
        <p:nvSpPr>
          <p:cNvPr id="22" name="Title 1">
            <a:extLst>
              <a:ext uri="{FF2B5EF4-FFF2-40B4-BE49-F238E27FC236}">
                <a16:creationId xmlns:a16="http://schemas.microsoft.com/office/drawing/2014/main" id="{09B9B27F-6AA2-6F42-994D-B19CA356E8AF}"/>
              </a:ext>
            </a:extLst>
          </p:cNvPr>
          <p:cNvSpPr txBox="1">
            <a:spLocks/>
          </p:cNvSpPr>
          <p:nvPr/>
        </p:nvSpPr>
        <p:spPr>
          <a:xfrm>
            <a:off x="270934" y="5103130"/>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latin typeface="Calibri"/>
                <a:ea typeface="+mj-ea"/>
                <a:cs typeface="+mj-cs"/>
              </a:rPr>
              <a:t>Automatically generate programs which satisfy specification by providing the skeleton</a:t>
            </a:r>
          </a:p>
        </p:txBody>
      </p:sp>
    </p:spTree>
    <p:extLst>
      <p:ext uri="{BB962C8B-B14F-4D97-AF65-F5344CB8AC3E}">
        <p14:creationId xmlns:p14="http://schemas.microsoft.com/office/powerpoint/2010/main" val="1265466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Rounded Rectangle 195">
            <a:extLst>
              <a:ext uri="{FF2B5EF4-FFF2-40B4-BE49-F238E27FC236}">
                <a16:creationId xmlns:a16="http://schemas.microsoft.com/office/drawing/2014/main" id="{D4631F8F-4287-ED4E-AB3B-DB02DAF90B87}"/>
              </a:ext>
            </a:extLst>
          </p:cNvPr>
          <p:cNvSpPr/>
          <p:nvPr/>
        </p:nvSpPr>
        <p:spPr>
          <a:xfrm>
            <a:off x="4816643" y="2175162"/>
            <a:ext cx="859077" cy="1321793"/>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endParaRPr lang="en-US" sz="1455" dirty="0">
              <a:solidFill>
                <a:schemeClr val="tx1"/>
              </a:solidFill>
            </a:endParaRPr>
          </a:p>
        </p:txBody>
      </p:sp>
      <p:cxnSp>
        <p:nvCxnSpPr>
          <p:cNvPr id="197" name="Straight Connector 196">
            <a:extLst>
              <a:ext uri="{FF2B5EF4-FFF2-40B4-BE49-F238E27FC236}">
                <a16:creationId xmlns:a16="http://schemas.microsoft.com/office/drawing/2014/main" id="{6D6BC727-C8AE-3C48-974E-BE277BA23EB0}"/>
              </a:ext>
            </a:extLst>
          </p:cNvPr>
          <p:cNvCxnSpPr>
            <a:cxnSpLocks/>
            <a:stCxn id="196" idx="1"/>
            <a:endCxn id="196" idx="3"/>
          </p:cNvCxnSpPr>
          <p:nvPr/>
        </p:nvCxnSpPr>
        <p:spPr>
          <a:xfrm>
            <a:off x="4816645" y="2836056"/>
            <a:ext cx="85907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02" name="Rounded Rectangle 201">
            <a:extLst>
              <a:ext uri="{FF2B5EF4-FFF2-40B4-BE49-F238E27FC236}">
                <a16:creationId xmlns:a16="http://schemas.microsoft.com/office/drawing/2014/main" id="{4D59FA37-0353-DA42-9E52-F57BAA8BCAB0}"/>
              </a:ext>
            </a:extLst>
          </p:cNvPr>
          <p:cNvSpPr/>
          <p:nvPr/>
        </p:nvSpPr>
        <p:spPr>
          <a:xfrm>
            <a:off x="6126339" y="3544131"/>
            <a:ext cx="1179524" cy="615758"/>
          </a:xfrm>
          <a:prstGeom prst="round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r>
              <a:rPr lang="en-US" sz="1455" dirty="0">
                <a:solidFill>
                  <a:schemeClr val="tx1"/>
                </a:solidFill>
              </a:rPr>
              <a:t>Stateful ALU</a:t>
            </a:r>
          </a:p>
        </p:txBody>
      </p:sp>
      <p:sp>
        <p:nvSpPr>
          <p:cNvPr id="206" name="Rounded Rectangle 205">
            <a:extLst>
              <a:ext uri="{FF2B5EF4-FFF2-40B4-BE49-F238E27FC236}">
                <a16:creationId xmlns:a16="http://schemas.microsoft.com/office/drawing/2014/main" id="{467E7D9D-2DE7-AE4C-8514-4D6D195E8D44}"/>
              </a:ext>
            </a:extLst>
          </p:cNvPr>
          <p:cNvSpPr/>
          <p:nvPr/>
        </p:nvSpPr>
        <p:spPr>
          <a:xfrm>
            <a:off x="6330861" y="3836435"/>
            <a:ext cx="782888" cy="3166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091" dirty="0"/>
              <a:t>State storage</a:t>
            </a:r>
          </a:p>
        </p:txBody>
      </p:sp>
      <p:sp>
        <p:nvSpPr>
          <p:cNvPr id="270" name="TextBox 269">
            <a:extLst>
              <a:ext uri="{FF2B5EF4-FFF2-40B4-BE49-F238E27FC236}">
                <a16:creationId xmlns:a16="http://schemas.microsoft.com/office/drawing/2014/main" id="{3C3C6D7A-F590-5045-A05F-8E224FFE8B34}"/>
              </a:ext>
            </a:extLst>
          </p:cNvPr>
          <p:cNvSpPr txBox="1"/>
          <p:nvPr/>
        </p:nvSpPr>
        <p:spPr>
          <a:xfrm>
            <a:off x="5024056" y="3477998"/>
            <a:ext cx="503664" cy="316240"/>
          </a:xfrm>
          <a:prstGeom prst="rect">
            <a:avLst/>
          </a:prstGeom>
          <a:noFill/>
        </p:spPr>
        <p:txBody>
          <a:bodyPr wrap="none" rtlCol="0">
            <a:spAutoFit/>
          </a:bodyPr>
          <a:lstStyle/>
          <a:p>
            <a:r>
              <a:rPr lang="en-US" sz="1455" dirty="0"/>
              <a:t>PHV</a:t>
            </a:r>
          </a:p>
        </p:txBody>
      </p:sp>
      <p:sp>
        <p:nvSpPr>
          <p:cNvPr id="272" name="TextBox 271">
            <a:extLst>
              <a:ext uri="{FF2B5EF4-FFF2-40B4-BE49-F238E27FC236}">
                <a16:creationId xmlns:a16="http://schemas.microsoft.com/office/drawing/2014/main" id="{081EB8FB-CA18-C641-AEA7-C1F265897742}"/>
              </a:ext>
            </a:extLst>
          </p:cNvPr>
          <p:cNvSpPr txBox="1"/>
          <p:nvPr/>
        </p:nvSpPr>
        <p:spPr>
          <a:xfrm>
            <a:off x="5243874" y="3954786"/>
            <a:ext cx="587020" cy="540148"/>
          </a:xfrm>
          <a:prstGeom prst="rect">
            <a:avLst/>
          </a:prstGeom>
          <a:noFill/>
        </p:spPr>
        <p:txBody>
          <a:bodyPr wrap="none" rtlCol="0">
            <a:spAutoFit/>
          </a:bodyPr>
          <a:lstStyle/>
          <a:p>
            <a:pPr algn="ctr"/>
            <a:r>
              <a:rPr lang="en-US" sz="1455" dirty="0"/>
              <a:t>Input</a:t>
            </a:r>
          </a:p>
          <a:p>
            <a:pPr algn="ctr"/>
            <a:r>
              <a:rPr lang="en-US" sz="1455" dirty="0"/>
              <a:t>Mux</a:t>
            </a:r>
          </a:p>
        </p:txBody>
      </p:sp>
      <p:sp>
        <p:nvSpPr>
          <p:cNvPr id="274" name="Rounded Rectangle 273">
            <a:extLst>
              <a:ext uri="{FF2B5EF4-FFF2-40B4-BE49-F238E27FC236}">
                <a16:creationId xmlns:a16="http://schemas.microsoft.com/office/drawing/2014/main" id="{A45C9145-0E85-9D43-BE3E-432849D71777}"/>
              </a:ext>
            </a:extLst>
          </p:cNvPr>
          <p:cNvSpPr/>
          <p:nvPr/>
        </p:nvSpPr>
        <p:spPr>
          <a:xfrm>
            <a:off x="90345" y="2225979"/>
            <a:ext cx="2737658" cy="2664570"/>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a:p>
        </p:txBody>
      </p:sp>
      <p:sp>
        <p:nvSpPr>
          <p:cNvPr id="275" name="TextBox 274">
            <a:extLst>
              <a:ext uri="{FF2B5EF4-FFF2-40B4-BE49-F238E27FC236}">
                <a16:creationId xmlns:a16="http://schemas.microsoft.com/office/drawing/2014/main" id="{89AE3C69-A205-0943-9218-CC795B07D5E9}"/>
              </a:ext>
            </a:extLst>
          </p:cNvPr>
          <p:cNvSpPr txBox="1"/>
          <p:nvPr/>
        </p:nvSpPr>
        <p:spPr>
          <a:xfrm>
            <a:off x="536876" y="2618740"/>
            <a:ext cx="1927412" cy="1938992"/>
          </a:xfrm>
          <a:prstGeom prst="rect">
            <a:avLst/>
          </a:prstGeom>
          <a:noFill/>
        </p:spPr>
        <p:txBody>
          <a:bodyPr wrap="square" rtlCol="0">
            <a:spAutoFit/>
          </a:bodyPr>
          <a:lstStyle/>
          <a:p>
            <a:r>
              <a:rPr lang="en-US" sz="2000" dirty="0"/>
              <a:t>if (count == 10):</a:t>
            </a:r>
          </a:p>
          <a:p>
            <a:r>
              <a:rPr lang="en-US" sz="2000" dirty="0"/>
              <a:t>    count = 0</a:t>
            </a:r>
          </a:p>
          <a:p>
            <a:r>
              <a:rPr lang="en-US" sz="2000" dirty="0"/>
              <a:t>    </a:t>
            </a:r>
            <a:r>
              <a:rPr lang="en-US" sz="2000" dirty="0" err="1"/>
              <a:t>pkt.sample</a:t>
            </a:r>
            <a:r>
              <a:rPr lang="en-US" sz="2000" dirty="0"/>
              <a:t> = 1</a:t>
            </a:r>
          </a:p>
          <a:p>
            <a:r>
              <a:rPr lang="en-US" sz="2000" dirty="0"/>
              <a:t> else:</a:t>
            </a:r>
          </a:p>
          <a:p>
            <a:r>
              <a:rPr lang="en-US" sz="2000" dirty="0"/>
              <a:t>    count++</a:t>
            </a:r>
          </a:p>
          <a:p>
            <a:r>
              <a:rPr lang="en-US" sz="2000" dirty="0"/>
              <a:t>    </a:t>
            </a:r>
            <a:r>
              <a:rPr lang="en-US" sz="2000" dirty="0" err="1"/>
              <a:t>pkt.sample</a:t>
            </a:r>
            <a:r>
              <a:rPr lang="en-US" sz="2000" dirty="0"/>
              <a:t> = 0 </a:t>
            </a:r>
          </a:p>
        </p:txBody>
      </p:sp>
      <p:sp>
        <p:nvSpPr>
          <p:cNvPr id="276" name="TextBox 275">
            <a:extLst>
              <a:ext uri="{FF2B5EF4-FFF2-40B4-BE49-F238E27FC236}">
                <a16:creationId xmlns:a16="http://schemas.microsoft.com/office/drawing/2014/main" id="{62E32B08-0ED6-5F4A-97A0-C4CFB787F82A}"/>
              </a:ext>
            </a:extLst>
          </p:cNvPr>
          <p:cNvSpPr txBox="1"/>
          <p:nvPr/>
        </p:nvSpPr>
        <p:spPr>
          <a:xfrm>
            <a:off x="-771212" y="1797068"/>
            <a:ext cx="6017392" cy="372090"/>
          </a:xfrm>
          <a:prstGeom prst="rect">
            <a:avLst/>
          </a:prstGeom>
          <a:noFill/>
        </p:spPr>
        <p:txBody>
          <a:bodyPr wrap="square" rtlCol="0">
            <a:spAutoFit/>
          </a:bodyPr>
          <a:lstStyle/>
          <a:p>
            <a:pPr algn="ctr"/>
            <a:r>
              <a:rPr lang="en-US" sz="1818" dirty="0"/>
              <a:t>Program as a</a:t>
            </a:r>
            <a:r>
              <a:rPr lang="ko-KR" altLang="en-US" sz="1818" dirty="0"/>
              <a:t> </a:t>
            </a:r>
            <a:r>
              <a:rPr lang="en-US" sz="1818" dirty="0"/>
              <a:t>packet transaction in</a:t>
            </a:r>
            <a:r>
              <a:rPr lang="ko-KR" altLang="en-US" sz="1818" dirty="0"/>
              <a:t> </a:t>
            </a:r>
            <a:r>
              <a:rPr lang="en-US" sz="1818" dirty="0"/>
              <a:t>Domino</a:t>
            </a:r>
          </a:p>
        </p:txBody>
      </p:sp>
      <p:cxnSp>
        <p:nvCxnSpPr>
          <p:cNvPr id="278" name="Straight Arrow Connector 277">
            <a:extLst>
              <a:ext uri="{FF2B5EF4-FFF2-40B4-BE49-F238E27FC236}">
                <a16:creationId xmlns:a16="http://schemas.microsoft.com/office/drawing/2014/main" id="{2AC5412D-F3FB-C241-9F90-9A8876D6D100}"/>
              </a:ext>
            </a:extLst>
          </p:cNvPr>
          <p:cNvCxnSpPr>
            <a:cxnSpLocks/>
            <a:stCxn id="274" idx="3"/>
            <a:endCxn id="286" idx="1"/>
          </p:cNvCxnSpPr>
          <p:nvPr/>
        </p:nvCxnSpPr>
        <p:spPr>
          <a:xfrm flipV="1">
            <a:off x="2828003" y="3517793"/>
            <a:ext cx="1865618" cy="0"/>
          </a:xfrm>
          <a:prstGeom prst="straightConnector1">
            <a:avLst/>
          </a:prstGeom>
          <a:ln w="127000">
            <a:tailEnd type="triangle"/>
          </a:ln>
        </p:spPr>
        <p:style>
          <a:lnRef idx="1">
            <a:schemeClr val="accent1"/>
          </a:lnRef>
          <a:fillRef idx="0">
            <a:schemeClr val="accent1"/>
          </a:fillRef>
          <a:effectRef idx="0">
            <a:schemeClr val="accent1"/>
          </a:effectRef>
          <a:fontRef idx="minor">
            <a:schemeClr val="tx1"/>
          </a:fontRef>
        </p:style>
      </p:cxnSp>
      <p:sp>
        <p:nvSpPr>
          <p:cNvPr id="281" name="TextBox 280">
            <a:extLst>
              <a:ext uri="{FF2B5EF4-FFF2-40B4-BE49-F238E27FC236}">
                <a16:creationId xmlns:a16="http://schemas.microsoft.com/office/drawing/2014/main" id="{660A5FDF-48E8-1243-8A76-D80B5EF095AF}"/>
              </a:ext>
            </a:extLst>
          </p:cNvPr>
          <p:cNvSpPr txBox="1"/>
          <p:nvPr/>
        </p:nvSpPr>
        <p:spPr>
          <a:xfrm>
            <a:off x="2988187" y="3265157"/>
            <a:ext cx="1265589" cy="707886"/>
          </a:xfrm>
          <a:prstGeom prst="rect">
            <a:avLst/>
          </a:prstGeom>
          <a:solidFill>
            <a:schemeClr val="bg1"/>
          </a:solidFill>
        </p:spPr>
        <p:txBody>
          <a:bodyPr wrap="square" rtlCol="0">
            <a:spAutoFit/>
          </a:bodyPr>
          <a:lstStyle/>
          <a:p>
            <a:pPr algn="ctr"/>
            <a:r>
              <a:rPr lang="en-US" sz="2000" dirty="0"/>
              <a:t>Chipmunk</a:t>
            </a:r>
          </a:p>
          <a:p>
            <a:pPr algn="ctr"/>
            <a:r>
              <a:rPr lang="en-US" sz="2000" dirty="0"/>
              <a:t>compiler</a:t>
            </a:r>
          </a:p>
        </p:txBody>
      </p:sp>
      <p:sp>
        <p:nvSpPr>
          <p:cNvPr id="286" name="Rounded Rectangle 285">
            <a:extLst>
              <a:ext uri="{FF2B5EF4-FFF2-40B4-BE49-F238E27FC236}">
                <a16:creationId xmlns:a16="http://schemas.microsoft.com/office/drawing/2014/main" id="{BA34AFEA-7D5B-FD4D-8210-92A28EE632BB}"/>
              </a:ext>
            </a:extLst>
          </p:cNvPr>
          <p:cNvSpPr/>
          <p:nvPr/>
        </p:nvSpPr>
        <p:spPr>
          <a:xfrm>
            <a:off x="4693622" y="2075590"/>
            <a:ext cx="7414049" cy="2884405"/>
          </a:xfrm>
          <a:prstGeom prst="roundRect">
            <a:avLst>
              <a:gd name="adj" fmla="val 4096"/>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a:p>
        </p:txBody>
      </p:sp>
      <p:sp>
        <p:nvSpPr>
          <p:cNvPr id="294" name="TextBox 293">
            <a:extLst>
              <a:ext uri="{FF2B5EF4-FFF2-40B4-BE49-F238E27FC236}">
                <a16:creationId xmlns:a16="http://schemas.microsoft.com/office/drawing/2014/main" id="{0561B39E-1BB1-0E4C-938E-0C403CB73435}"/>
              </a:ext>
            </a:extLst>
          </p:cNvPr>
          <p:cNvSpPr txBox="1"/>
          <p:nvPr/>
        </p:nvSpPr>
        <p:spPr>
          <a:xfrm>
            <a:off x="5984815" y="1781857"/>
            <a:ext cx="5135317" cy="372090"/>
          </a:xfrm>
          <a:prstGeom prst="rect">
            <a:avLst/>
          </a:prstGeom>
          <a:noFill/>
        </p:spPr>
        <p:txBody>
          <a:bodyPr wrap="none" rtlCol="0">
            <a:spAutoFit/>
          </a:bodyPr>
          <a:lstStyle/>
          <a:p>
            <a:r>
              <a:rPr lang="en-US" sz="1818" dirty="0"/>
              <a:t>Banzai simulator for programmable switch hardware</a:t>
            </a:r>
          </a:p>
        </p:txBody>
      </p:sp>
      <p:sp>
        <p:nvSpPr>
          <p:cNvPr id="4" name="TextBox 3">
            <a:extLst>
              <a:ext uri="{FF2B5EF4-FFF2-40B4-BE49-F238E27FC236}">
                <a16:creationId xmlns:a16="http://schemas.microsoft.com/office/drawing/2014/main" id="{36B9571C-3958-A74A-9CB2-C0923974B63A}"/>
              </a:ext>
            </a:extLst>
          </p:cNvPr>
          <p:cNvSpPr txBox="1"/>
          <p:nvPr/>
        </p:nvSpPr>
        <p:spPr>
          <a:xfrm>
            <a:off x="3162760" y="2184477"/>
            <a:ext cx="953979" cy="651845"/>
          </a:xfrm>
          <a:prstGeom prst="rect">
            <a:avLst/>
          </a:prstGeom>
          <a:noFill/>
        </p:spPr>
        <p:txBody>
          <a:bodyPr wrap="none" rtlCol="0">
            <a:spAutoFit/>
          </a:bodyPr>
          <a:lstStyle/>
          <a:p>
            <a:pPr algn="ctr"/>
            <a:r>
              <a:rPr lang="en-US" sz="1818" dirty="0"/>
              <a:t>State</a:t>
            </a:r>
          </a:p>
          <a:p>
            <a:pPr algn="ctr"/>
            <a:r>
              <a:rPr lang="en-US" sz="1818" dirty="0"/>
              <a:t>Variable</a:t>
            </a:r>
          </a:p>
        </p:txBody>
      </p:sp>
      <p:sp>
        <p:nvSpPr>
          <p:cNvPr id="94" name="TextBox 93">
            <a:extLst>
              <a:ext uri="{FF2B5EF4-FFF2-40B4-BE49-F238E27FC236}">
                <a16:creationId xmlns:a16="http://schemas.microsoft.com/office/drawing/2014/main" id="{C5969A78-989F-4540-9997-DD54C10C27C3}"/>
              </a:ext>
            </a:extLst>
          </p:cNvPr>
          <p:cNvSpPr txBox="1"/>
          <p:nvPr/>
        </p:nvSpPr>
        <p:spPr>
          <a:xfrm>
            <a:off x="3271335" y="4345697"/>
            <a:ext cx="800860" cy="651845"/>
          </a:xfrm>
          <a:prstGeom prst="rect">
            <a:avLst/>
          </a:prstGeom>
          <a:noFill/>
        </p:spPr>
        <p:txBody>
          <a:bodyPr wrap="none" rtlCol="0">
            <a:spAutoFit/>
          </a:bodyPr>
          <a:lstStyle/>
          <a:p>
            <a:pPr algn="ctr"/>
            <a:r>
              <a:rPr lang="en-US" sz="1818" dirty="0"/>
              <a:t>Packet</a:t>
            </a:r>
          </a:p>
          <a:p>
            <a:pPr algn="ctr"/>
            <a:r>
              <a:rPr lang="en-US" sz="1818" dirty="0"/>
              <a:t>Field</a:t>
            </a:r>
          </a:p>
        </p:txBody>
      </p:sp>
      <p:sp>
        <p:nvSpPr>
          <p:cNvPr id="7" name="TextBox 6">
            <a:extLst>
              <a:ext uri="{FF2B5EF4-FFF2-40B4-BE49-F238E27FC236}">
                <a16:creationId xmlns:a16="http://schemas.microsoft.com/office/drawing/2014/main" id="{CA56CFBA-4A04-6E45-A4B8-0DE24041D6E2}"/>
              </a:ext>
            </a:extLst>
          </p:cNvPr>
          <p:cNvSpPr txBox="1"/>
          <p:nvPr/>
        </p:nvSpPr>
        <p:spPr>
          <a:xfrm>
            <a:off x="4795802" y="2225041"/>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sp>
        <p:nvSpPr>
          <p:cNvPr id="87" name="Rounded Rectangle 86">
            <a:extLst>
              <a:ext uri="{FF2B5EF4-FFF2-40B4-BE49-F238E27FC236}">
                <a16:creationId xmlns:a16="http://schemas.microsoft.com/office/drawing/2014/main" id="{CF02EE7A-19D9-654E-B72B-427F361DF7E1}"/>
              </a:ext>
            </a:extLst>
          </p:cNvPr>
          <p:cNvSpPr/>
          <p:nvPr/>
        </p:nvSpPr>
        <p:spPr>
          <a:xfrm>
            <a:off x="6137154" y="2976822"/>
            <a:ext cx="1168615" cy="382336"/>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455" dirty="0">
                <a:solidFill>
                  <a:schemeClr val="tx1"/>
                </a:solidFill>
              </a:rPr>
              <a:t>Stateless</a:t>
            </a:r>
            <a:r>
              <a:rPr lang="ko-KR" altLang="en-US" sz="1455" dirty="0">
                <a:solidFill>
                  <a:schemeClr val="tx1"/>
                </a:solidFill>
              </a:rPr>
              <a:t> </a:t>
            </a:r>
            <a:r>
              <a:rPr lang="en-US" sz="1455" dirty="0">
                <a:solidFill>
                  <a:schemeClr val="tx1"/>
                </a:solidFill>
              </a:rPr>
              <a:t>ALU</a:t>
            </a:r>
          </a:p>
        </p:txBody>
      </p:sp>
      <p:sp>
        <p:nvSpPr>
          <p:cNvPr id="99" name="Rounded Rectangle 98">
            <a:extLst>
              <a:ext uri="{FF2B5EF4-FFF2-40B4-BE49-F238E27FC236}">
                <a16:creationId xmlns:a16="http://schemas.microsoft.com/office/drawing/2014/main" id="{BFD0DCA2-B82E-494C-A337-0BB1FECA9B75}"/>
              </a:ext>
            </a:extLst>
          </p:cNvPr>
          <p:cNvSpPr/>
          <p:nvPr/>
        </p:nvSpPr>
        <p:spPr>
          <a:xfrm>
            <a:off x="6144981" y="2280178"/>
            <a:ext cx="1168615" cy="382336"/>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455" dirty="0">
                <a:solidFill>
                  <a:schemeClr val="tx1"/>
                </a:solidFill>
              </a:rPr>
              <a:t>Stateless</a:t>
            </a:r>
            <a:r>
              <a:rPr lang="ko-KR" altLang="en-US" sz="1455" dirty="0">
                <a:solidFill>
                  <a:schemeClr val="tx1"/>
                </a:solidFill>
              </a:rPr>
              <a:t> </a:t>
            </a:r>
            <a:r>
              <a:rPr lang="en-US" sz="1455" dirty="0">
                <a:solidFill>
                  <a:schemeClr val="tx1"/>
                </a:solidFill>
              </a:rPr>
              <a:t>ALU</a:t>
            </a:r>
          </a:p>
        </p:txBody>
      </p:sp>
      <p:sp>
        <p:nvSpPr>
          <p:cNvPr id="145" name="Rounded Rectangle 144">
            <a:extLst>
              <a:ext uri="{FF2B5EF4-FFF2-40B4-BE49-F238E27FC236}">
                <a16:creationId xmlns:a16="http://schemas.microsoft.com/office/drawing/2014/main" id="{B9A6DFAE-0BE1-DC4A-BF5A-34B2C1A24DF3}"/>
              </a:ext>
            </a:extLst>
          </p:cNvPr>
          <p:cNvSpPr/>
          <p:nvPr/>
        </p:nvSpPr>
        <p:spPr>
          <a:xfrm>
            <a:off x="7980485" y="2182990"/>
            <a:ext cx="859077" cy="1321793"/>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endParaRPr lang="en-US" sz="1455" dirty="0">
              <a:solidFill>
                <a:schemeClr val="tx1"/>
              </a:solidFill>
            </a:endParaRPr>
          </a:p>
        </p:txBody>
      </p:sp>
      <p:sp>
        <p:nvSpPr>
          <p:cNvPr id="146" name="Rounded Rectangle 145">
            <a:extLst>
              <a:ext uri="{FF2B5EF4-FFF2-40B4-BE49-F238E27FC236}">
                <a16:creationId xmlns:a16="http://schemas.microsoft.com/office/drawing/2014/main" id="{5CA467F5-D53F-3349-9A09-32515B4E8C76}"/>
              </a:ext>
            </a:extLst>
          </p:cNvPr>
          <p:cNvSpPr/>
          <p:nvPr/>
        </p:nvSpPr>
        <p:spPr>
          <a:xfrm>
            <a:off x="9290180" y="3551959"/>
            <a:ext cx="1179524" cy="615758"/>
          </a:xfrm>
          <a:prstGeom prst="round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r>
              <a:rPr lang="en-US" sz="1455" dirty="0">
                <a:solidFill>
                  <a:schemeClr val="tx1"/>
                </a:solidFill>
              </a:rPr>
              <a:t>Stateful ALU</a:t>
            </a:r>
          </a:p>
        </p:txBody>
      </p:sp>
      <p:sp>
        <p:nvSpPr>
          <p:cNvPr id="147" name="Rounded Rectangle 146">
            <a:extLst>
              <a:ext uri="{FF2B5EF4-FFF2-40B4-BE49-F238E27FC236}">
                <a16:creationId xmlns:a16="http://schemas.microsoft.com/office/drawing/2014/main" id="{98FA68B7-26FC-9440-A0E0-3D07A7EA8058}"/>
              </a:ext>
            </a:extLst>
          </p:cNvPr>
          <p:cNvSpPr/>
          <p:nvPr/>
        </p:nvSpPr>
        <p:spPr>
          <a:xfrm>
            <a:off x="9494703" y="3844264"/>
            <a:ext cx="782888" cy="3166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091" dirty="0"/>
              <a:t>State storage</a:t>
            </a:r>
          </a:p>
        </p:txBody>
      </p:sp>
      <p:sp>
        <p:nvSpPr>
          <p:cNvPr id="167" name="TextBox 166">
            <a:extLst>
              <a:ext uri="{FF2B5EF4-FFF2-40B4-BE49-F238E27FC236}">
                <a16:creationId xmlns:a16="http://schemas.microsoft.com/office/drawing/2014/main" id="{A2168B17-A9A6-1940-96D2-6271A5A006A2}"/>
              </a:ext>
            </a:extLst>
          </p:cNvPr>
          <p:cNvSpPr txBox="1"/>
          <p:nvPr/>
        </p:nvSpPr>
        <p:spPr>
          <a:xfrm>
            <a:off x="8218369" y="3477998"/>
            <a:ext cx="503664" cy="316240"/>
          </a:xfrm>
          <a:prstGeom prst="rect">
            <a:avLst/>
          </a:prstGeom>
          <a:noFill/>
        </p:spPr>
        <p:txBody>
          <a:bodyPr wrap="none" rtlCol="0">
            <a:spAutoFit/>
          </a:bodyPr>
          <a:lstStyle/>
          <a:p>
            <a:r>
              <a:rPr lang="en-US" sz="1455" dirty="0"/>
              <a:t>PHV</a:t>
            </a:r>
          </a:p>
        </p:txBody>
      </p:sp>
      <p:sp>
        <p:nvSpPr>
          <p:cNvPr id="168" name="TextBox 167">
            <a:extLst>
              <a:ext uri="{FF2B5EF4-FFF2-40B4-BE49-F238E27FC236}">
                <a16:creationId xmlns:a16="http://schemas.microsoft.com/office/drawing/2014/main" id="{7D9181E9-7C74-DE4D-9F85-E55A3FF727E6}"/>
              </a:ext>
            </a:extLst>
          </p:cNvPr>
          <p:cNvSpPr txBox="1"/>
          <p:nvPr/>
        </p:nvSpPr>
        <p:spPr>
          <a:xfrm>
            <a:off x="7959643" y="2232869"/>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sp>
        <p:nvSpPr>
          <p:cNvPr id="169" name="Rounded Rectangle 168">
            <a:extLst>
              <a:ext uri="{FF2B5EF4-FFF2-40B4-BE49-F238E27FC236}">
                <a16:creationId xmlns:a16="http://schemas.microsoft.com/office/drawing/2014/main" id="{E6C2F761-381F-CF4D-9CD1-96C32163B435}"/>
              </a:ext>
            </a:extLst>
          </p:cNvPr>
          <p:cNvSpPr/>
          <p:nvPr/>
        </p:nvSpPr>
        <p:spPr>
          <a:xfrm>
            <a:off x="9300995" y="2984651"/>
            <a:ext cx="1168615" cy="382336"/>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455" dirty="0">
                <a:solidFill>
                  <a:schemeClr val="tx1"/>
                </a:solidFill>
              </a:rPr>
              <a:t>Stateless</a:t>
            </a:r>
            <a:r>
              <a:rPr lang="ko-KR" altLang="en-US" sz="1455" dirty="0">
                <a:solidFill>
                  <a:schemeClr val="tx1"/>
                </a:solidFill>
              </a:rPr>
              <a:t> </a:t>
            </a:r>
            <a:r>
              <a:rPr lang="en-US" sz="1455" dirty="0">
                <a:solidFill>
                  <a:schemeClr val="tx1"/>
                </a:solidFill>
              </a:rPr>
              <a:t>ALU</a:t>
            </a:r>
          </a:p>
        </p:txBody>
      </p:sp>
      <p:sp>
        <p:nvSpPr>
          <p:cNvPr id="170" name="Rounded Rectangle 169">
            <a:extLst>
              <a:ext uri="{FF2B5EF4-FFF2-40B4-BE49-F238E27FC236}">
                <a16:creationId xmlns:a16="http://schemas.microsoft.com/office/drawing/2014/main" id="{A0112B97-B6A7-F04F-A27E-CAF4BB3D1FDF}"/>
              </a:ext>
            </a:extLst>
          </p:cNvPr>
          <p:cNvSpPr/>
          <p:nvPr/>
        </p:nvSpPr>
        <p:spPr>
          <a:xfrm>
            <a:off x="9308822" y="2288007"/>
            <a:ext cx="1168615" cy="382336"/>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455" dirty="0">
                <a:solidFill>
                  <a:schemeClr val="tx1"/>
                </a:solidFill>
              </a:rPr>
              <a:t>Stateless</a:t>
            </a:r>
            <a:r>
              <a:rPr lang="ko-KR" altLang="en-US" sz="1455" dirty="0">
                <a:solidFill>
                  <a:schemeClr val="tx1"/>
                </a:solidFill>
              </a:rPr>
              <a:t> </a:t>
            </a:r>
            <a:r>
              <a:rPr lang="en-US" sz="1455" dirty="0">
                <a:solidFill>
                  <a:schemeClr val="tx1"/>
                </a:solidFill>
              </a:rPr>
              <a:t>ALU</a:t>
            </a:r>
          </a:p>
        </p:txBody>
      </p:sp>
      <p:cxnSp>
        <p:nvCxnSpPr>
          <p:cNvPr id="172" name="Straight Connector 171">
            <a:extLst>
              <a:ext uri="{FF2B5EF4-FFF2-40B4-BE49-F238E27FC236}">
                <a16:creationId xmlns:a16="http://schemas.microsoft.com/office/drawing/2014/main" id="{5EBECDBC-0D19-5E49-BBC7-1DA81ADAF651}"/>
              </a:ext>
            </a:extLst>
          </p:cNvPr>
          <p:cNvCxnSpPr>
            <a:cxnSpLocks/>
          </p:cNvCxnSpPr>
          <p:nvPr/>
        </p:nvCxnSpPr>
        <p:spPr>
          <a:xfrm>
            <a:off x="7980487" y="2834493"/>
            <a:ext cx="85907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Rounded Rectangle 179">
            <a:extLst>
              <a:ext uri="{FF2B5EF4-FFF2-40B4-BE49-F238E27FC236}">
                <a16:creationId xmlns:a16="http://schemas.microsoft.com/office/drawing/2014/main" id="{97AB4176-39F7-D642-91C7-8D675D30C2B0}"/>
              </a:ext>
            </a:extLst>
          </p:cNvPr>
          <p:cNvSpPr/>
          <p:nvPr/>
        </p:nvSpPr>
        <p:spPr>
          <a:xfrm>
            <a:off x="11181904" y="2172032"/>
            <a:ext cx="859077" cy="1321793"/>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endParaRPr lang="en-US" sz="1455" dirty="0">
              <a:solidFill>
                <a:schemeClr val="tx1"/>
              </a:solidFill>
            </a:endParaRPr>
          </a:p>
        </p:txBody>
      </p:sp>
      <p:sp>
        <p:nvSpPr>
          <p:cNvPr id="181" name="TextBox 180">
            <a:extLst>
              <a:ext uri="{FF2B5EF4-FFF2-40B4-BE49-F238E27FC236}">
                <a16:creationId xmlns:a16="http://schemas.microsoft.com/office/drawing/2014/main" id="{8A405ED8-7389-BF47-BAA4-DB2341427E3F}"/>
              </a:ext>
            </a:extLst>
          </p:cNvPr>
          <p:cNvSpPr txBox="1"/>
          <p:nvPr/>
        </p:nvSpPr>
        <p:spPr>
          <a:xfrm>
            <a:off x="11403729" y="3477998"/>
            <a:ext cx="503664" cy="316240"/>
          </a:xfrm>
          <a:prstGeom prst="rect">
            <a:avLst/>
          </a:prstGeom>
          <a:noFill/>
        </p:spPr>
        <p:txBody>
          <a:bodyPr wrap="none" rtlCol="0">
            <a:spAutoFit/>
          </a:bodyPr>
          <a:lstStyle/>
          <a:p>
            <a:r>
              <a:rPr lang="en-US" sz="1455" dirty="0"/>
              <a:t>PHV</a:t>
            </a:r>
          </a:p>
        </p:txBody>
      </p:sp>
      <p:sp>
        <p:nvSpPr>
          <p:cNvPr id="191" name="TextBox 190">
            <a:extLst>
              <a:ext uri="{FF2B5EF4-FFF2-40B4-BE49-F238E27FC236}">
                <a16:creationId xmlns:a16="http://schemas.microsoft.com/office/drawing/2014/main" id="{13A652EC-58E5-AB4F-8D44-B1A07DCBAE69}"/>
              </a:ext>
            </a:extLst>
          </p:cNvPr>
          <p:cNvSpPr txBox="1"/>
          <p:nvPr/>
        </p:nvSpPr>
        <p:spPr>
          <a:xfrm>
            <a:off x="11151666" y="2250091"/>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cxnSp>
        <p:nvCxnSpPr>
          <p:cNvPr id="192" name="Straight Connector 191">
            <a:extLst>
              <a:ext uri="{FF2B5EF4-FFF2-40B4-BE49-F238E27FC236}">
                <a16:creationId xmlns:a16="http://schemas.microsoft.com/office/drawing/2014/main" id="{BAAF0A81-56B1-5F45-B1F6-262F64E86840}"/>
              </a:ext>
            </a:extLst>
          </p:cNvPr>
          <p:cNvCxnSpPr>
            <a:cxnSpLocks/>
          </p:cNvCxnSpPr>
          <p:nvPr/>
        </p:nvCxnSpPr>
        <p:spPr>
          <a:xfrm>
            <a:off x="11191298" y="2851715"/>
            <a:ext cx="85907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66" name="Rounded Rectangle 265">
            <a:extLst>
              <a:ext uri="{FF2B5EF4-FFF2-40B4-BE49-F238E27FC236}">
                <a16:creationId xmlns:a16="http://schemas.microsoft.com/office/drawing/2014/main" id="{201DCC83-3463-AA4A-92E1-6679901C20DF}"/>
              </a:ext>
            </a:extLst>
          </p:cNvPr>
          <p:cNvSpPr/>
          <p:nvPr/>
        </p:nvSpPr>
        <p:spPr>
          <a:xfrm>
            <a:off x="6124773" y="4257738"/>
            <a:ext cx="1179524" cy="615758"/>
          </a:xfrm>
          <a:prstGeom prst="round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r>
              <a:rPr lang="en-US" sz="1455" dirty="0">
                <a:solidFill>
                  <a:schemeClr val="tx1"/>
                </a:solidFill>
              </a:rPr>
              <a:t>Stateful ALU</a:t>
            </a:r>
          </a:p>
        </p:txBody>
      </p:sp>
      <p:sp>
        <p:nvSpPr>
          <p:cNvPr id="207" name="Rounded Rectangle 206">
            <a:extLst>
              <a:ext uri="{FF2B5EF4-FFF2-40B4-BE49-F238E27FC236}">
                <a16:creationId xmlns:a16="http://schemas.microsoft.com/office/drawing/2014/main" id="{B5AE134F-19A1-5B4A-9817-879417B6FF94}"/>
              </a:ext>
            </a:extLst>
          </p:cNvPr>
          <p:cNvSpPr/>
          <p:nvPr/>
        </p:nvSpPr>
        <p:spPr>
          <a:xfrm>
            <a:off x="6330861" y="4548453"/>
            <a:ext cx="782888" cy="3166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091" dirty="0"/>
              <a:t>State storage</a:t>
            </a:r>
          </a:p>
        </p:txBody>
      </p:sp>
      <p:sp>
        <p:nvSpPr>
          <p:cNvPr id="267" name="Rounded Rectangle 266">
            <a:extLst>
              <a:ext uri="{FF2B5EF4-FFF2-40B4-BE49-F238E27FC236}">
                <a16:creationId xmlns:a16="http://schemas.microsoft.com/office/drawing/2014/main" id="{4A286948-B619-4642-8F66-D42AC62C4F07}"/>
              </a:ext>
            </a:extLst>
          </p:cNvPr>
          <p:cNvSpPr/>
          <p:nvPr/>
        </p:nvSpPr>
        <p:spPr>
          <a:xfrm>
            <a:off x="9288616" y="4246778"/>
            <a:ext cx="1179524" cy="615758"/>
          </a:xfrm>
          <a:prstGeom prst="round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r>
              <a:rPr lang="en-US" sz="1455" dirty="0">
                <a:solidFill>
                  <a:schemeClr val="tx1"/>
                </a:solidFill>
              </a:rPr>
              <a:t>Stateful ALU</a:t>
            </a:r>
          </a:p>
        </p:txBody>
      </p:sp>
      <p:sp>
        <p:nvSpPr>
          <p:cNvPr id="148" name="Rounded Rectangle 147">
            <a:extLst>
              <a:ext uri="{FF2B5EF4-FFF2-40B4-BE49-F238E27FC236}">
                <a16:creationId xmlns:a16="http://schemas.microsoft.com/office/drawing/2014/main" id="{92062624-CF66-1E4C-A46B-B609726665B6}"/>
              </a:ext>
            </a:extLst>
          </p:cNvPr>
          <p:cNvSpPr/>
          <p:nvPr/>
        </p:nvSpPr>
        <p:spPr>
          <a:xfrm>
            <a:off x="9494703" y="4556282"/>
            <a:ext cx="782888" cy="3166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091" dirty="0"/>
              <a:t>State storage</a:t>
            </a:r>
          </a:p>
        </p:txBody>
      </p:sp>
      <p:sp>
        <p:nvSpPr>
          <p:cNvPr id="88" name="TextBox 87">
            <a:extLst>
              <a:ext uri="{FF2B5EF4-FFF2-40B4-BE49-F238E27FC236}">
                <a16:creationId xmlns:a16="http://schemas.microsoft.com/office/drawing/2014/main" id="{0093875E-9CFE-1F41-88DA-D9C9D3504856}"/>
              </a:ext>
            </a:extLst>
          </p:cNvPr>
          <p:cNvSpPr txBox="1"/>
          <p:nvPr/>
        </p:nvSpPr>
        <p:spPr>
          <a:xfrm>
            <a:off x="7326838" y="3408845"/>
            <a:ext cx="726481" cy="540148"/>
          </a:xfrm>
          <a:prstGeom prst="rect">
            <a:avLst/>
          </a:prstGeom>
          <a:noFill/>
        </p:spPr>
        <p:txBody>
          <a:bodyPr wrap="none" rtlCol="0">
            <a:spAutoFit/>
          </a:bodyPr>
          <a:lstStyle/>
          <a:p>
            <a:pPr algn="ctr"/>
            <a:r>
              <a:rPr lang="en-US" sz="1455" dirty="0"/>
              <a:t>Output</a:t>
            </a:r>
          </a:p>
          <a:p>
            <a:pPr algn="ctr"/>
            <a:r>
              <a:rPr lang="en-US" sz="1455" dirty="0"/>
              <a:t>Mux</a:t>
            </a:r>
          </a:p>
        </p:txBody>
      </p:sp>
      <p:cxnSp>
        <p:nvCxnSpPr>
          <p:cNvPr id="6" name="Elbow Connector 5">
            <a:extLst>
              <a:ext uri="{FF2B5EF4-FFF2-40B4-BE49-F238E27FC236}">
                <a16:creationId xmlns:a16="http://schemas.microsoft.com/office/drawing/2014/main" id="{EBB237C0-D94C-4441-AA22-AA50A4FAC721}"/>
              </a:ext>
            </a:extLst>
          </p:cNvPr>
          <p:cNvCxnSpPr>
            <a:stCxn id="4" idx="1"/>
          </p:cNvCxnSpPr>
          <p:nvPr/>
        </p:nvCxnSpPr>
        <p:spPr>
          <a:xfrm rot="10800000" flipV="1">
            <a:off x="1192698" y="2510400"/>
            <a:ext cx="1970062" cy="169182"/>
          </a:xfrm>
          <a:prstGeom prst="bentConnector3">
            <a:avLst>
              <a:gd name="adj1" fmla="val 50000"/>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96" name="Elbow Connector 95">
            <a:extLst>
              <a:ext uri="{FF2B5EF4-FFF2-40B4-BE49-F238E27FC236}">
                <a16:creationId xmlns:a16="http://schemas.microsoft.com/office/drawing/2014/main" id="{13C89448-94EF-7644-AF1E-3C210D3AF644}"/>
              </a:ext>
            </a:extLst>
          </p:cNvPr>
          <p:cNvCxnSpPr>
            <a:cxnSpLocks/>
            <a:stCxn id="94" idx="2"/>
          </p:cNvCxnSpPr>
          <p:nvPr/>
        </p:nvCxnSpPr>
        <p:spPr>
          <a:xfrm rot="5400000" flipH="1">
            <a:off x="2319353" y="3645130"/>
            <a:ext cx="267270" cy="2437554"/>
          </a:xfrm>
          <a:prstGeom prst="bentConnector4">
            <a:avLst>
              <a:gd name="adj1" fmla="val -85531"/>
              <a:gd name="adj2" fmla="val 58214"/>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F6986CAF-00C4-5E47-A1ED-88636920E0EE}"/>
              </a:ext>
            </a:extLst>
          </p:cNvPr>
          <p:cNvSpPr txBox="1"/>
          <p:nvPr/>
        </p:nvSpPr>
        <p:spPr>
          <a:xfrm>
            <a:off x="4769144" y="2905211"/>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sp>
        <p:nvSpPr>
          <p:cNvPr id="90" name="TextBox 89">
            <a:extLst>
              <a:ext uri="{FF2B5EF4-FFF2-40B4-BE49-F238E27FC236}">
                <a16:creationId xmlns:a16="http://schemas.microsoft.com/office/drawing/2014/main" id="{9810D932-DACA-A644-BB2C-D5F8849BD6D2}"/>
              </a:ext>
            </a:extLst>
          </p:cNvPr>
          <p:cNvSpPr txBox="1"/>
          <p:nvPr/>
        </p:nvSpPr>
        <p:spPr>
          <a:xfrm>
            <a:off x="7933293" y="2903682"/>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sp>
        <p:nvSpPr>
          <p:cNvPr id="91" name="TextBox 90">
            <a:extLst>
              <a:ext uri="{FF2B5EF4-FFF2-40B4-BE49-F238E27FC236}">
                <a16:creationId xmlns:a16="http://schemas.microsoft.com/office/drawing/2014/main" id="{26FF9BDD-1A48-7945-9BC9-14F83AF6171F}"/>
              </a:ext>
            </a:extLst>
          </p:cNvPr>
          <p:cNvSpPr txBox="1"/>
          <p:nvPr/>
        </p:nvSpPr>
        <p:spPr>
          <a:xfrm>
            <a:off x="11145899" y="2901329"/>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grpSp>
        <p:nvGrpSpPr>
          <p:cNvPr id="11" name="Group 10">
            <a:extLst>
              <a:ext uri="{FF2B5EF4-FFF2-40B4-BE49-F238E27FC236}">
                <a16:creationId xmlns:a16="http://schemas.microsoft.com/office/drawing/2014/main" id="{1347534E-0A83-4C4C-96F8-58CC9C86C196}"/>
              </a:ext>
            </a:extLst>
          </p:cNvPr>
          <p:cNvGrpSpPr/>
          <p:nvPr/>
        </p:nvGrpSpPr>
        <p:grpSpPr>
          <a:xfrm>
            <a:off x="5767774" y="2262782"/>
            <a:ext cx="361962" cy="467416"/>
            <a:chOff x="9399960" y="-1182808"/>
            <a:chExt cx="597238" cy="771236"/>
          </a:xfrm>
        </p:grpSpPr>
        <p:cxnSp>
          <p:nvCxnSpPr>
            <p:cNvPr id="151" name="Straight Connector 150">
              <a:extLst>
                <a:ext uri="{FF2B5EF4-FFF2-40B4-BE49-F238E27FC236}">
                  <a16:creationId xmlns:a16="http://schemas.microsoft.com/office/drawing/2014/main" id="{5438E27A-619B-4B4F-9725-63DD2688CC6D}"/>
                </a:ext>
              </a:extLst>
            </p:cNvPr>
            <p:cNvCxnSpPr>
              <a:cxnSpLocks/>
              <a:stCxn id="2"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6434AB3B-E8EE-E44D-A586-FF3F950D2D55}"/>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98" name="Group 97">
            <a:extLst>
              <a:ext uri="{FF2B5EF4-FFF2-40B4-BE49-F238E27FC236}">
                <a16:creationId xmlns:a16="http://schemas.microsoft.com/office/drawing/2014/main" id="{67C47CA9-9B2D-7F4E-8A89-588A9C5D4EE8}"/>
              </a:ext>
            </a:extLst>
          </p:cNvPr>
          <p:cNvGrpSpPr/>
          <p:nvPr/>
        </p:nvGrpSpPr>
        <p:grpSpPr>
          <a:xfrm>
            <a:off x="5767774" y="2981281"/>
            <a:ext cx="361962" cy="467416"/>
            <a:chOff x="9399960" y="-1182808"/>
            <a:chExt cx="597238" cy="771236"/>
          </a:xfrm>
        </p:grpSpPr>
        <p:cxnSp>
          <p:nvCxnSpPr>
            <p:cNvPr id="100" name="Straight Connector 99">
              <a:extLst>
                <a:ext uri="{FF2B5EF4-FFF2-40B4-BE49-F238E27FC236}">
                  <a16:creationId xmlns:a16="http://schemas.microsoft.com/office/drawing/2014/main" id="{A18C483D-58F4-B742-B8A2-1E69717FEC4C}"/>
                </a:ext>
              </a:extLst>
            </p:cNvPr>
            <p:cNvCxnSpPr>
              <a:cxnSpLocks/>
              <a:stCxn id="101"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01" name="Trapezoid 100">
              <a:extLst>
                <a:ext uri="{FF2B5EF4-FFF2-40B4-BE49-F238E27FC236}">
                  <a16:creationId xmlns:a16="http://schemas.microsoft.com/office/drawing/2014/main" id="{F17177C8-4C1D-BC48-876A-45AAACACCBB2}"/>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02" name="Group 101">
            <a:extLst>
              <a:ext uri="{FF2B5EF4-FFF2-40B4-BE49-F238E27FC236}">
                <a16:creationId xmlns:a16="http://schemas.microsoft.com/office/drawing/2014/main" id="{DF13A16B-A7D8-C74A-AA22-65CC20E1F0C4}"/>
              </a:ext>
            </a:extLst>
          </p:cNvPr>
          <p:cNvGrpSpPr/>
          <p:nvPr/>
        </p:nvGrpSpPr>
        <p:grpSpPr>
          <a:xfrm>
            <a:off x="5767774" y="3602952"/>
            <a:ext cx="361962" cy="467416"/>
            <a:chOff x="9399960" y="-1182808"/>
            <a:chExt cx="597238" cy="771236"/>
          </a:xfrm>
        </p:grpSpPr>
        <p:cxnSp>
          <p:nvCxnSpPr>
            <p:cNvPr id="103" name="Straight Connector 102">
              <a:extLst>
                <a:ext uri="{FF2B5EF4-FFF2-40B4-BE49-F238E27FC236}">
                  <a16:creationId xmlns:a16="http://schemas.microsoft.com/office/drawing/2014/main" id="{2DCA533C-8C34-5847-897A-510DC1E6C8D6}"/>
                </a:ext>
              </a:extLst>
            </p:cNvPr>
            <p:cNvCxnSpPr>
              <a:cxnSpLocks/>
              <a:stCxn id="104"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04" name="Trapezoid 103">
              <a:extLst>
                <a:ext uri="{FF2B5EF4-FFF2-40B4-BE49-F238E27FC236}">
                  <a16:creationId xmlns:a16="http://schemas.microsoft.com/office/drawing/2014/main" id="{1EDAA24E-FC6A-D340-8FA5-29FC42D52313}"/>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05" name="Group 104">
            <a:extLst>
              <a:ext uri="{FF2B5EF4-FFF2-40B4-BE49-F238E27FC236}">
                <a16:creationId xmlns:a16="http://schemas.microsoft.com/office/drawing/2014/main" id="{F91420A3-4CE4-424F-8541-3AFEE874CEF3}"/>
              </a:ext>
            </a:extLst>
          </p:cNvPr>
          <p:cNvGrpSpPr/>
          <p:nvPr/>
        </p:nvGrpSpPr>
        <p:grpSpPr>
          <a:xfrm>
            <a:off x="5767774" y="4334206"/>
            <a:ext cx="361962" cy="467416"/>
            <a:chOff x="9399960" y="-1182808"/>
            <a:chExt cx="597238" cy="771236"/>
          </a:xfrm>
        </p:grpSpPr>
        <p:cxnSp>
          <p:nvCxnSpPr>
            <p:cNvPr id="106" name="Straight Connector 105">
              <a:extLst>
                <a:ext uri="{FF2B5EF4-FFF2-40B4-BE49-F238E27FC236}">
                  <a16:creationId xmlns:a16="http://schemas.microsoft.com/office/drawing/2014/main" id="{C8328161-3402-A546-A299-ABCE17CC57FE}"/>
                </a:ext>
              </a:extLst>
            </p:cNvPr>
            <p:cNvCxnSpPr>
              <a:cxnSpLocks/>
              <a:stCxn id="107"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07" name="Trapezoid 106">
              <a:extLst>
                <a:ext uri="{FF2B5EF4-FFF2-40B4-BE49-F238E27FC236}">
                  <a16:creationId xmlns:a16="http://schemas.microsoft.com/office/drawing/2014/main" id="{342C9757-E43F-9E4B-8924-F4097B15CF1A}"/>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08" name="Group 107">
            <a:extLst>
              <a:ext uri="{FF2B5EF4-FFF2-40B4-BE49-F238E27FC236}">
                <a16:creationId xmlns:a16="http://schemas.microsoft.com/office/drawing/2014/main" id="{6380444C-BC9C-5041-BBD8-8E0AB7108A97}"/>
              </a:ext>
            </a:extLst>
          </p:cNvPr>
          <p:cNvGrpSpPr/>
          <p:nvPr/>
        </p:nvGrpSpPr>
        <p:grpSpPr>
          <a:xfrm>
            <a:off x="8967226" y="2258619"/>
            <a:ext cx="361962" cy="467416"/>
            <a:chOff x="9399960" y="-1182808"/>
            <a:chExt cx="597238" cy="771236"/>
          </a:xfrm>
        </p:grpSpPr>
        <p:cxnSp>
          <p:nvCxnSpPr>
            <p:cNvPr id="109" name="Straight Connector 108">
              <a:extLst>
                <a:ext uri="{FF2B5EF4-FFF2-40B4-BE49-F238E27FC236}">
                  <a16:creationId xmlns:a16="http://schemas.microsoft.com/office/drawing/2014/main" id="{89FF60C5-6242-CF4C-97B2-4CCD33F47174}"/>
                </a:ext>
              </a:extLst>
            </p:cNvPr>
            <p:cNvCxnSpPr>
              <a:cxnSpLocks/>
              <a:stCxn id="110"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0" name="Trapezoid 109">
              <a:extLst>
                <a:ext uri="{FF2B5EF4-FFF2-40B4-BE49-F238E27FC236}">
                  <a16:creationId xmlns:a16="http://schemas.microsoft.com/office/drawing/2014/main" id="{8288EA0D-02AF-FE45-ABC0-886763F433BC}"/>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11" name="Group 110">
            <a:extLst>
              <a:ext uri="{FF2B5EF4-FFF2-40B4-BE49-F238E27FC236}">
                <a16:creationId xmlns:a16="http://schemas.microsoft.com/office/drawing/2014/main" id="{0A4C78F5-AC28-9B46-947F-E8160C7294E7}"/>
              </a:ext>
            </a:extLst>
          </p:cNvPr>
          <p:cNvGrpSpPr/>
          <p:nvPr/>
        </p:nvGrpSpPr>
        <p:grpSpPr>
          <a:xfrm>
            <a:off x="8967226" y="2977119"/>
            <a:ext cx="361962" cy="467416"/>
            <a:chOff x="9399960" y="-1182808"/>
            <a:chExt cx="597238" cy="771236"/>
          </a:xfrm>
        </p:grpSpPr>
        <p:cxnSp>
          <p:nvCxnSpPr>
            <p:cNvPr id="112" name="Straight Connector 111">
              <a:extLst>
                <a:ext uri="{FF2B5EF4-FFF2-40B4-BE49-F238E27FC236}">
                  <a16:creationId xmlns:a16="http://schemas.microsoft.com/office/drawing/2014/main" id="{0D6B910C-C212-5448-8FD6-13A8DCEBBD60}"/>
                </a:ext>
              </a:extLst>
            </p:cNvPr>
            <p:cNvCxnSpPr>
              <a:cxnSpLocks/>
              <a:stCxn id="113"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3" name="Trapezoid 112">
              <a:extLst>
                <a:ext uri="{FF2B5EF4-FFF2-40B4-BE49-F238E27FC236}">
                  <a16:creationId xmlns:a16="http://schemas.microsoft.com/office/drawing/2014/main" id="{418083EE-6B5A-1544-B678-966F0C32FF71}"/>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14" name="Group 113">
            <a:extLst>
              <a:ext uri="{FF2B5EF4-FFF2-40B4-BE49-F238E27FC236}">
                <a16:creationId xmlns:a16="http://schemas.microsoft.com/office/drawing/2014/main" id="{86A1989D-9540-1A42-985B-648602C987CF}"/>
              </a:ext>
            </a:extLst>
          </p:cNvPr>
          <p:cNvGrpSpPr/>
          <p:nvPr/>
        </p:nvGrpSpPr>
        <p:grpSpPr>
          <a:xfrm>
            <a:off x="8967226" y="3598790"/>
            <a:ext cx="361962" cy="467416"/>
            <a:chOff x="9399960" y="-1182808"/>
            <a:chExt cx="597238" cy="771236"/>
          </a:xfrm>
        </p:grpSpPr>
        <p:cxnSp>
          <p:nvCxnSpPr>
            <p:cNvPr id="115" name="Straight Connector 114">
              <a:extLst>
                <a:ext uri="{FF2B5EF4-FFF2-40B4-BE49-F238E27FC236}">
                  <a16:creationId xmlns:a16="http://schemas.microsoft.com/office/drawing/2014/main" id="{FA96D9D5-BC30-C544-8BC3-F2D3C84DEBD0}"/>
                </a:ext>
              </a:extLst>
            </p:cNvPr>
            <p:cNvCxnSpPr>
              <a:cxnSpLocks/>
              <a:stCxn id="116"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6" name="Trapezoid 115">
              <a:extLst>
                <a:ext uri="{FF2B5EF4-FFF2-40B4-BE49-F238E27FC236}">
                  <a16:creationId xmlns:a16="http://schemas.microsoft.com/office/drawing/2014/main" id="{54AB135D-B0DE-CF43-A8DB-2AB682C3F940}"/>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17" name="Group 116">
            <a:extLst>
              <a:ext uri="{FF2B5EF4-FFF2-40B4-BE49-F238E27FC236}">
                <a16:creationId xmlns:a16="http://schemas.microsoft.com/office/drawing/2014/main" id="{DE470CE1-0952-8648-A852-45C35CE88C5F}"/>
              </a:ext>
            </a:extLst>
          </p:cNvPr>
          <p:cNvGrpSpPr/>
          <p:nvPr/>
        </p:nvGrpSpPr>
        <p:grpSpPr>
          <a:xfrm>
            <a:off x="8967226" y="4330044"/>
            <a:ext cx="361962" cy="467416"/>
            <a:chOff x="9399960" y="-1182808"/>
            <a:chExt cx="597238" cy="771236"/>
          </a:xfrm>
        </p:grpSpPr>
        <p:cxnSp>
          <p:nvCxnSpPr>
            <p:cNvPr id="118" name="Straight Connector 117">
              <a:extLst>
                <a:ext uri="{FF2B5EF4-FFF2-40B4-BE49-F238E27FC236}">
                  <a16:creationId xmlns:a16="http://schemas.microsoft.com/office/drawing/2014/main" id="{C05285C7-98D9-7D46-B360-7C5E6A4EA56E}"/>
                </a:ext>
              </a:extLst>
            </p:cNvPr>
            <p:cNvCxnSpPr>
              <a:cxnSpLocks/>
              <a:stCxn id="119"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9" name="Trapezoid 118">
              <a:extLst>
                <a:ext uri="{FF2B5EF4-FFF2-40B4-BE49-F238E27FC236}">
                  <a16:creationId xmlns:a16="http://schemas.microsoft.com/office/drawing/2014/main" id="{6560971F-F665-974C-AA0C-1350A881E637}"/>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20" name="Group 119">
            <a:extLst>
              <a:ext uri="{FF2B5EF4-FFF2-40B4-BE49-F238E27FC236}">
                <a16:creationId xmlns:a16="http://schemas.microsoft.com/office/drawing/2014/main" id="{72AE29A3-B4D2-7045-81A7-6C7893CCAAE6}"/>
              </a:ext>
            </a:extLst>
          </p:cNvPr>
          <p:cNvGrpSpPr/>
          <p:nvPr/>
        </p:nvGrpSpPr>
        <p:grpSpPr>
          <a:xfrm>
            <a:off x="7560238" y="2981281"/>
            <a:ext cx="361962" cy="467416"/>
            <a:chOff x="9399960" y="-1182808"/>
            <a:chExt cx="597238" cy="771236"/>
          </a:xfrm>
        </p:grpSpPr>
        <p:cxnSp>
          <p:nvCxnSpPr>
            <p:cNvPr id="121" name="Straight Connector 120">
              <a:extLst>
                <a:ext uri="{FF2B5EF4-FFF2-40B4-BE49-F238E27FC236}">
                  <a16:creationId xmlns:a16="http://schemas.microsoft.com/office/drawing/2014/main" id="{D0E729AF-F5E6-404B-A8CD-ABD4292CCF7C}"/>
                </a:ext>
              </a:extLst>
            </p:cNvPr>
            <p:cNvCxnSpPr>
              <a:cxnSpLocks/>
              <a:stCxn id="122" idx="0"/>
            </p:cNvCxnSpPr>
            <p:nvPr/>
          </p:nvCxnSpPr>
          <p:spPr>
            <a:xfrm>
              <a:off x="9640582" y="-797190"/>
              <a:ext cx="356616" cy="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2" name="Trapezoid 121">
              <a:extLst>
                <a:ext uri="{FF2B5EF4-FFF2-40B4-BE49-F238E27FC236}">
                  <a16:creationId xmlns:a16="http://schemas.microsoft.com/office/drawing/2014/main" id="{AF1874D9-1C51-134D-8141-825323CA0EB9}"/>
                </a:ext>
              </a:extLst>
            </p:cNvPr>
            <p:cNvSpPr/>
            <p:nvPr/>
          </p:nvSpPr>
          <p:spPr>
            <a:xfrm rot="5400000">
              <a:off x="9134653" y="-917501"/>
              <a:ext cx="771236" cy="240622"/>
            </a:xfrm>
            <a:prstGeom prst="trapezoid">
              <a:avLst>
                <a:gd name="adj" fmla="val 5606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23" name="Group 122">
            <a:extLst>
              <a:ext uri="{FF2B5EF4-FFF2-40B4-BE49-F238E27FC236}">
                <a16:creationId xmlns:a16="http://schemas.microsoft.com/office/drawing/2014/main" id="{131510EA-6906-954B-BCDD-8E3648B21920}"/>
              </a:ext>
            </a:extLst>
          </p:cNvPr>
          <p:cNvGrpSpPr/>
          <p:nvPr/>
        </p:nvGrpSpPr>
        <p:grpSpPr>
          <a:xfrm>
            <a:off x="7560238" y="2243150"/>
            <a:ext cx="361962" cy="467416"/>
            <a:chOff x="9399960" y="-1182808"/>
            <a:chExt cx="597238" cy="771236"/>
          </a:xfrm>
        </p:grpSpPr>
        <p:cxnSp>
          <p:nvCxnSpPr>
            <p:cNvPr id="124" name="Straight Connector 123">
              <a:extLst>
                <a:ext uri="{FF2B5EF4-FFF2-40B4-BE49-F238E27FC236}">
                  <a16:creationId xmlns:a16="http://schemas.microsoft.com/office/drawing/2014/main" id="{96AF31FD-4604-004D-8423-06F007E24646}"/>
                </a:ext>
              </a:extLst>
            </p:cNvPr>
            <p:cNvCxnSpPr>
              <a:cxnSpLocks/>
              <a:stCxn id="125" idx="0"/>
            </p:cNvCxnSpPr>
            <p:nvPr/>
          </p:nvCxnSpPr>
          <p:spPr>
            <a:xfrm>
              <a:off x="9640582" y="-797190"/>
              <a:ext cx="356616" cy="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5" name="Trapezoid 124">
              <a:extLst>
                <a:ext uri="{FF2B5EF4-FFF2-40B4-BE49-F238E27FC236}">
                  <a16:creationId xmlns:a16="http://schemas.microsoft.com/office/drawing/2014/main" id="{E88EB750-C177-184A-88E4-DE41A385447E}"/>
                </a:ext>
              </a:extLst>
            </p:cNvPr>
            <p:cNvSpPr/>
            <p:nvPr/>
          </p:nvSpPr>
          <p:spPr>
            <a:xfrm rot="5400000">
              <a:off x="9134653" y="-917501"/>
              <a:ext cx="771236" cy="240622"/>
            </a:xfrm>
            <a:prstGeom prst="trapezoid">
              <a:avLst>
                <a:gd name="adj" fmla="val 5606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26" name="Group 125">
            <a:extLst>
              <a:ext uri="{FF2B5EF4-FFF2-40B4-BE49-F238E27FC236}">
                <a16:creationId xmlns:a16="http://schemas.microsoft.com/office/drawing/2014/main" id="{150010C8-B6E6-8845-A956-554756ED0DC5}"/>
              </a:ext>
            </a:extLst>
          </p:cNvPr>
          <p:cNvGrpSpPr/>
          <p:nvPr/>
        </p:nvGrpSpPr>
        <p:grpSpPr>
          <a:xfrm>
            <a:off x="10799849" y="2984128"/>
            <a:ext cx="361962" cy="467416"/>
            <a:chOff x="9399960" y="-1182808"/>
            <a:chExt cx="597238" cy="771236"/>
          </a:xfrm>
        </p:grpSpPr>
        <p:cxnSp>
          <p:nvCxnSpPr>
            <p:cNvPr id="127" name="Straight Connector 126">
              <a:extLst>
                <a:ext uri="{FF2B5EF4-FFF2-40B4-BE49-F238E27FC236}">
                  <a16:creationId xmlns:a16="http://schemas.microsoft.com/office/drawing/2014/main" id="{DC00A509-0196-E344-B473-46147DFE1379}"/>
                </a:ext>
              </a:extLst>
            </p:cNvPr>
            <p:cNvCxnSpPr>
              <a:cxnSpLocks/>
              <a:stCxn id="128" idx="0"/>
            </p:cNvCxnSpPr>
            <p:nvPr/>
          </p:nvCxnSpPr>
          <p:spPr>
            <a:xfrm>
              <a:off x="9640582" y="-797190"/>
              <a:ext cx="356616" cy="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8" name="Trapezoid 127">
              <a:extLst>
                <a:ext uri="{FF2B5EF4-FFF2-40B4-BE49-F238E27FC236}">
                  <a16:creationId xmlns:a16="http://schemas.microsoft.com/office/drawing/2014/main" id="{22EEF2CA-8CB7-AB4C-BD99-5BEE911952A1}"/>
                </a:ext>
              </a:extLst>
            </p:cNvPr>
            <p:cNvSpPr/>
            <p:nvPr/>
          </p:nvSpPr>
          <p:spPr>
            <a:xfrm rot="5400000">
              <a:off x="9134653" y="-917501"/>
              <a:ext cx="771236" cy="240622"/>
            </a:xfrm>
            <a:prstGeom prst="trapezoid">
              <a:avLst>
                <a:gd name="adj" fmla="val 5606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29" name="Group 128">
            <a:extLst>
              <a:ext uri="{FF2B5EF4-FFF2-40B4-BE49-F238E27FC236}">
                <a16:creationId xmlns:a16="http://schemas.microsoft.com/office/drawing/2014/main" id="{ED1D40EE-4F99-6C48-9E23-AEC88898CB83}"/>
              </a:ext>
            </a:extLst>
          </p:cNvPr>
          <p:cNvGrpSpPr/>
          <p:nvPr/>
        </p:nvGrpSpPr>
        <p:grpSpPr>
          <a:xfrm>
            <a:off x="10799849" y="2245997"/>
            <a:ext cx="361962" cy="467416"/>
            <a:chOff x="9399960" y="-1182808"/>
            <a:chExt cx="597238" cy="771236"/>
          </a:xfrm>
        </p:grpSpPr>
        <p:cxnSp>
          <p:nvCxnSpPr>
            <p:cNvPr id="130" name="Straight Connector 129">
              <a:extLst>
                <a:ext uri="{FF2B5EF4-FFF2-40B4-BE49-F238E27FC236}">
                  <a16:creationId xmlns:a16="http://schemas.microsoft.com/office/drawing/2014/main" id="{316704C9-EDF4-FE49-A679-71F5FD640862}"/>
                </a:ext>
              </a:extLst>
            </p:cNvPr>
            <p:cNvCxnSpPr>
              <a:cxnSpLocks/>
              <a:stCxn id="131" idx="0"/>
            </p:cNvCxnSpPr>
            <p:nvPr/>
          </p:nvCxnSpPr>
          <p:spPr>
            <a:xfrm>
              <a:off x="9640582" y="-797190"/>
              <a:ext cx="356616" cy="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1" name="Trapezoid 130">
              <a:extLst>
                <a:ext uri="{FF2B5EF4-FFF2-40B4-BE49-F238E27FC236}">
                  <a16:creationId xmlns:a16="http://schemas.microsoft.com/office/drawing/2014/main" id="{A2674F12-8AD0-F144-BB9F-5C02E6FCFB3D}"/>
                </a:ext>
              </a:extLst>
            </p:cNvPr>
            <p:cNvSpPr/>
            <p:nvPr/>
          </p:nvSpPr>
          <p:spPr>
            <a:xfrm rot="5400000">
              <a:off x="9134653" y="-917501"/>
              <a:ext cx="771236" cy="240622"/>
            </a:xfrm>
            <a:prstGeom prst="trapezoid">
              <a:avLst>
                <a:gd name="adj" fmla="val 5606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sp>
        <p:nvSpPr>
          <p:cNvPr id="78" name="Title 1">
            <a:extLst>
              <a:ext uri="{FF2B5EF4-FFF2-40B4-BE49-F238E27FC236}">
                <a16:creationId xmlns:a16="http://schemas.microsoft.com/office/drawing/2014/main" id="{866BF3AC-1ADC-8846-BE69-C8759B0DC4CA}"/>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Chipmunk Structure</a:t>
            </a:r>
            <a:r>
              <a:rPr kumimoji="0" lang="zh-CN" altLang="en-US" sz="3800" b="0" i="0" u="none" strike="noStrike" kern="1200" cap="none" spc="0" normalizeH="0" baseline="0" noProof="0" dirty="0">
                <a:ln>
                  <a:noFill/>
                </a:ln>
                <a:solidFill>
                  <a:srgbClr val="0000FF"/>
                </a:solidFill>
                <a:effectLst/>
                <a:uLnTx/>
                <a:uFillTx/>
                <a:latin typeface="Calibri"/>
                <a:ea typeface="+mj-ea"/>
                <a:cs typeface="+mj-cs"/>
              </a:rPr>
              <a:t> </a:t>
            </a:r>
            <a:r>
              <a:rPr kumimoji="0" lang="en-US" altLang="zh-CN" sz="3800" b="0" i="0" u="none" strike="noStrike" kern="1200" cap="none" spc="0" normalizeH="0" baseline="0" noProof="0" dirty="0">
                <a:ln>
                  <a:noFill/>
                </a:ln>
                <a:solidFill>
                  <a:srgbClr val="0000FF"/>
                </a:solidFill>
                <a:effectLst/>
                <a:uLnTx/>
                <a:uFillTx/>
                <a:latin typeface="Calibri"/>
                <a:ea typeface="+mj-ea"/>
                <a:cs typeface="+mj-cs"/>
              </a:rPr>
              <a:t>or PISA simulator</a:t>
            </a:r>
            <a:endParaRPr kumimoji="0" lang="en-US" sz="3800" b="0" i="0" u="none" strike="noStrike" kern="1200" cap="none" spc="0" normalizeH="0" baseline="0" noProof="0" dirty="0">
              <a:ln>
                <a:noFill/>
              </a:ln>
              <a:solidFill>
                <a:srgbClr val="0000FF"/>
              </a:solidFill>
              <a:effectLst/>
              <a:uLnTx/>
              <a:uFillTx/>
              <a:latin typeface="Calibri"/>
              <a:ea typeface="+mj-ea"/>
              <a:cs typeface="+mj-cs"/>
            </a:endParaRPr>
          </a:p>
        </p:txBody>
      </p:sp>
      <p:sp>
        <p:nvSpPr>
          <p:cNvPr id="80" name="Title 1">
            <a:extLst>
              <a:ext uri="{FF2B5EF4-FFF2-40B4-BE49-F238E27FC236}">
                <a16:creationId xmlns:a16="http://schemas.microsoft.com/office/drawing/2014/main" id="{1AA4D9DC-7FEC-594B-9213-43FA6F69D331}"/>
              </a:ext>
            </a:extLst>
          </p:cNvPr>
          <p:cNvSpPr txBox="1">
            <a:spLocks/>
          </p:cNvSpPr>
          <p:nvPr/>
        </p:nvSpPr>
        <p:spPr>
          <a:xfrm>
            <a:off x="255313" y="5275124"/>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US" sz="2400" dirty="0">
                <a:solidFill>
                  <a:schemeClr val="tx1"/>
                </a:solidFill>
                <a:latin typeface="Calibri"/>
              </a:rPr>
              <a:t>State variable </a:t>
            </a:r>
            <a:r>
              <a:rPr lang="en-US" sz="2400" dirty="0">
                <a:solidFill>
                  <a:schemeClr val="tx1"/>
                </a:solidFill>
                <a:latin typeface="Calibri"/>
                <a:sym typeface="Wingdings" pitchFamily="2" charset="2"/>
              </a:rPr>
              <a:t> Stateful ALU; Packet field  Stateless ALU</a:t>
            </a:r>
            <a:endParaRPr kumimoji="0" lang="en-US" sz="2400" b="0" i="0" u="none" strike="noStrike" kern="1200" cap="none" spc="0" normalizeH="0" baseline="0" noProof="0" dirty="0">
              <a:ln>
                <a:noFill/>
              </a:ln>
              <a:solidFill>
                <a:schemeClr val="tx1"/>
              </a:solidFill>
              <a:effectLst/>
              <a:uLnTx/>
              <a:uFillTx/>
              <a:latin typeface="Calibri"/>
              <a:ea typeface="+mj-ea"/>
              <a:cs typeface="+mj-cs"/>
            </a:endParaRPr>
          </a:p>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latin typeface="Calibri"/>
                <a:ea typeface="+mj-ea"/>
                <a:cs typeface="+mj-cs"/>
              </a:rPr>
              <a:t>Abstract out a switch computation flow into a 2D grid of ALU</a:t>
            </a:r>
          </a:p>
        </p:txBody>
      </p:sp>
    </p:spTree>
    <p:extLst>
      <p:ext uri="{BB962C8B-B14F-4D97-AF65-F5344CB8AC3E}">
        <p14:creationId xmlns:p14="http://schemas.microsoft.com/office/powerpoint/2010/main" val="2168024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3A31754-0177-F142-95C7-FC2EEE7BE3A2}"/>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Stateful ALU and Stateless ALU</a:t>
            </a:r>
          </a:p>
        </p:txBody>
      </p:sp>
      <p:sp>
        <p:nvSpPr>
          <p:cNvPr id="8" name="Title 1">
            <a:extLst>
              <a:ext uri="{FF2B5EF4-FFF2-40B4-BE49-F238E27FC236}">
                <a16:creationId xmlns:a16="http://schemas.microsoft.com/office/drawing/2014/main" id="{E91EEDC4-B336-414F-BCB6-2D62D1A89B78}"/>
              </a:ext>
            </a:extLst>
          </p:cNvPr>
          <p:cNvSpPr txBox="1">
            <a:spLocks/>
          </p:cNvSpPr>
          <p:nvPr/>
        </p:nvSpPr>
        <p:spPr>
          <a:xfrm>
            <a:off x="815546" y="1613287"/>
            <a:ext cx="4819135"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FF"/>
              </a:solidFill>
              <a:effectLst/>
              <a:uLnTx/>
              <a:uFillTx/>
              <a:latin typeface="Calibri"/>
              <a:ea typeface="+mj-ea"/>
              <a:cs typeface="+mj-cs"/>
            </a:endParaRPr>
          </a:p>
        </p:txBody>
      </p:sp>
      <p:sp>
        <p:nvSpPr>
          <p:cNvPr id="2" name="Rectangle 1">
            <a:extLst>
              <a:ext uri="{FF2B5EF4-FFF2-40B4-BE49-F238E27FC236}">
                <a16:creationId xmlns:a16="http://schemas.microsoft.com/office/drawing/2014/main" id="{3A26461C-3C9F-3445-8A8C-1A1225A90B41}"/>
              </a:ext>
            </a:extLst>
          </p:cNvPr>
          <p:cNvSpPr/>
          <p:nvPr/>
        </p:nvSpPr>
        <p:spPr>
          <a:xfrm>
            <a:off x="7039232" y="2756287"/>
            <a:ext cx="4996249" cy="1754326"/>
          </a:xfrm>
          <a:prstGeom prst="rect">
            <a:avLst/>
          </a:prstGeom>
        </p:spPr>
        <p:txBody>
          <a:bodyPr wrap="square">
            <a:spAutoFit/>
          </a:bodyPr>
          <a:lstStyle/>
          <a:p>
            <a:r>
              <a:rPr lang="en-US"/>
              <a:t>state_0</a:t>
            </a:r>
          </a:p>
          <a:p>
            <a:r>
              <a:rPr lang="en-US"/>
              <a:t>pkt_0, pkt_1</a:t>
            </a:r>
          </a:p>
          <a:p>
            <a:endParaRPr lang="en-US"/>
          </a:p>
          <a:p>
            <a:r>
              <a:rPr lang="en-US"/>
              <a:t>if (rel_op(Opt(state_0), Mux3(pkt_0, pkt_1, C()))) {</a:t>
            </a:r>
          </a:p>
          <a:p>
            <a:r>
              <a:rPr lang="en-US"/>
              <a:t>    state_0 = Opt(state_0) + Mux3(pkt_0, pkt_1, C());</a:t>
            </a:r>
          </a:p>
          <a:p>
            <a:r>
              <a:rPr lang="en-US"/>
              <a:t>}</a:t>
            </a:r>
          </a:p>
        </p:txBody>
      </p:sp>
      <p:sp>
        <p:nvSpPr>
          <p:cNvPr id="4" name="Rectangle 3">
            <a:extLst>
              <a:ext uri="{FF2B5EF4-FFF2-40B4-BE49-F238E27FC236}">
                <a16:creationId xmlns:a16="http://schemas.microsoft.com/office/drawing/2014/main" id="{FD336703-AD8E-AC4E-A4B9-FE9A0D2C377F}"/>
              </a:ext>
            </a:extLst>
          </p:cNvPr>
          <p:cNvSpPr/>
          <p:nvPr/>
        </p:nvSpPr>
        <p:spPr>
          <a:xfrm>
            <a:off x="543699" y="1938111"/>
            <a:ext cx="6096000" cy="3970318"/>
          </a:xfrm>
          <a:prstGeom prst="rect">
            <a:avLst/>
          </a:prstGeom>
        </p:spPr>
        <p:txBody>
          <a:bodyPr>
            <a:spAutoFit/>
          </a:bodyPr>
          <a:lstStyle/>
          <a:p>
            <a:r>
              <a:rPr lang="en-US"/>
              <a:t>include "muxes.sk";</a:t>
            </a:r>
          </a:p>
          <a:p>
            <a:r>
              <a:rPr lang="en-US"/>
              <a:t>include "rel_ops.sk";</a:t>
            </a:r>
          </a:p>
          <a:p>
            <a:r>
              <a:rPr lang="en-US"/>
              <a:t>include "constants.sk";</a:t>
            </a:r>
          </a:p>
          <a:p>
            <a:endParaRPr lang="en-US"/>
          </a:p>
          <a:p>
            <a:r>
              <a:rPr lang="en-US"/>
              <a:t>StateResult atom_template(int state_1, int state_2, int pkt_1, int pkt_2, int pkt_3, int pkt_4, int pkt_5) {</a:t>
            </a:r>
          </a:p>
          <a:p>
            <a:r>
              <a:rPr lang="en-US"/>
              <a:t>  if (rel_op(Opt(state_1), Mux3(pkt_1, pkt_2, C()))) {</a:t>
            </a:r>
          </a:p>
          <a:p>
            <a:r>
              <a:rPr lang="en-US"/>
              <a:t>    state_1 = Opt(state_1) + Mux3(pkt_1, pkt_2, C());</a:t>
            </a:r>
          </a:p>
          <a:p>
            <a:r>
              <a:rPr lang="en-US"/>
              <a:t>  }</a:t>
            </a:r>
          </a:p>
          <a:p>
            <a:r>
              <a:rPr lang="en-US"/>
              <a:t>  StateResult ret = new StateResult();</a:t>
            </a:r>
          </a:p>
          <a:p>
            <a:r>
              <a:rPr lang="en-US"/>
              <a:t>  ret.result_state_1 = state_1;</a:t>
            </a:r>
          </a:p>
          <a:p>
            <a:r>
              <a:rPr lang="en-US"/>
              <a:t>  ret.result_state_2 = state_2;</a:t>
            </a:r>
          </a:p>
          <a:p>
            <a:r>
              <a:rPr lang="en-US"/>
              <a:t>  return ret;</a:t>
            </a:r>
          </a:p>
          <a:p>
            <a:r>
              <a:rPr lang="en-US"/>
              <a:t>}</a:t>
            </a:r>
          </a:p>
        </p:txBody>
      </p:sp>
    </p:spTree>
    <p:extLst>
      <p:ext uri="{BB962C8B-B14F-4D97-AF65-F5344CB8AC3E}">
        <p14:creationId xmlns:p14="http://schemas.microsoft.com/office/powerpoint/2010/main" val="353960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0972F18-5523-6740-9D14-24E62B5D5368}"/>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Stateful ALU and Stateless ALU</a:t>
            </a:r>
          </a:p>
        </p:txBody>
      </p:sp>
      <p:sp>
        <p:nvSpPr>
          <p:cNvPr id="6" name="Rectangle 5">
            <a:extLst>
              <a:ext uri="{FF2B5EF4-FFF2-40B4-BE49-F238E27FC236}">
                <a16:creationId xmlns:a16="http://schemas.microsoft.com/office/drawing/2014/main" id="{02397905-1F5F-5642-B17C-904D0764AE16}"/>
              </a:ext>
            </a:extLst>
          </p:cNvPr>
          <p:cNvSpPr/>
          <p:nvPr/>
        </p:nvSpPr>
        <p:spPr>
          <a:xfrm>
            <a:off x="296562" y="1130787"/>
            <a:ext cx="11887200" cy="5262979"/>
          </a:xfrm>
          <a:prstGeom prst="rect">
            <a:avLst/>
          </a:prstGeom>
        </p:spPr>
        <p:txBody>
          <a:bodyPr wrap="square">
            <a:spAutoFit/>
          </a:bodyPr>
          <a:lstStyle/>
          <a:p>
            <a:r>
              <a:rPr lang="en-US" sz="1400"/>
              <a:t>// Max value of opcode is 5</a:t>
            </a:r>
          </a:p>
          <a:p>
            <a:r>
              <a:rPr lang="en-US" sz="1400"/>
              <a:t>int {{ alu_name }}({{arg_list|join(',')}}, int opcode_hole_local, int immediate_operand_hole_local, int mux1_ctrl_hole_local, int mux2_ctrl_hole_local, int mux3_ctrl_hole_local) {</a:t>
            </a:r>
          </a:p>
          <a:p>
            <a:r>
              <a:rPr lang="en-US" sz="1400"/>
              <a:t>  int opcode = opcode_hole_local;</a:t>
            </a:r>
          </a:p>
          <a:p>
            <a:r>
              <a:rPr lang="en-US" sz="1400"/>
              <a:t>  int immediate_operand = immediate_operand_hole_local;</a:t>
            </a:r>
          </a:p>
          <a:p>
            <a:endParaRPr lang="en-US" sz="1400"/>
          </a:p>
          <a:p>
            <a:r>
              <a:rPr lang="en-US" sz="1400"/>
              <a:t>  int x = {{ mux1 }}({{potential_operands|join(',')}}, mux1_ctrl_hole_local);</a:t>
            </a:r>
          </a:p>
          <a:p>
            <a:r>
              <a:rPr lang="en-US" sz="1400"/>
              <a:t>  int y = {{ mux2 }}({{potential_operands|join(',')}}, mux2_ctrl_hole_local);</a:t>
            </a:r>
          </a:p>
          <a:p>
            <a:r>
              <a:rPr lang="en-US" sz="1400"/>
              <a:t>  int z = {{ mux3 }}({{potential_operands|join(',')}}, mux3_ctrl_hole_local);</a:t>
            </a:r>
          </a:p>
          <a:p>
            <a:endParaRPr lang="en-US" sz="1400"/>
          </a:p>
          <a:p>
            <a:r>
              <a:rPr lang="en-US" sz="1400"/>
              <a:t>  if (opcode == 0) {</a:t>
            </a:r>
          </a:p>
          <a:p>
            <a:r>
              <a:rPr lang="en-US" sz="1400"/>
              <a:t>    return immediate_operand;</a:t>
            </a:r>
          </a:p>
          <a:p>
            <a:r>
              <a:rPr lang="en-US" sz="1400"/>
              <a:t>  } else if (opcode == 1) {</a:t>
            </a:r>
          </a:p>
          <a:p>
            <a:r>
              <a:rPr lang="en-US" sz="1400"/>
              <a:t>    return x + y;</a:t>
            </a:r>
          </a:p>
          <a:p>
            <a:r>
              <a:rPr lang="en-US" sz="1400"/>
              <a:t>  } else if (opcode == 2) {</a:t>
            </a:r>
          </a:p>
          <a:p>
            <a:r>
              <a:rPr lang="en-US" sz="1400"/>
              <a:t>    return x + immediate_operand;</a:t>
            </a:r>
          </a:p>
          <a:p>
            <a:r>
              <a:rPr lang="en-US" sz="1400"/>
              <a:t>  } else if (opcode == 3) {</a:t>
            </a:r>
          </a:p>
          <a:p>
            <a:r>
              <a:rPr lang="en-US" sz="1400"/>
              <a:t>    return x - y;</a:t>
            </a:r>
          </a:p>
          <a:p>
            <a:r>
              <a:rPr lang="en-US" sz="1400"/>
              <a:t>  } else if (opcode == 4) {</a:t>
            </a:r>
          </a:p>
          <a:p>
            <a:r>
              <a:rPr lang="en-US" sz="1400"/>
              <a:t>    return x - immediate_operand;</a:t>
            </a:r>
          </a:p>
          <a:p>
            <a:r>
              <a:rPr lang="en-US" sz="1400"/>
              <a:t>  } else {</a:t>
            </a:r>
          </a:p>
          <a:p>
            <a:r>
              <a:rPr lang="en-US" sz="1400"/>
              <a:t>    return immediate_operand - x;</a:t>
            </a:r>
          </a:p>
          <a:p>
            <a:r>
              <a:rPr lang="en-US" sz="1400"/>
              <a:t>  }</a:t>
            </a:r>
          </a:p>
          <a:p>
            <a:r>
              <a:rPr lang="en-US" sz="1400"/>
              <a:t>}</a:t>
            </a:r>
          </a:p>
        </p:txBody>
      </p:sp>
      <p:sp>
        <p:nvSpPr>
          <p:cNvPr id="4" name="Title 1">
            <a:extLst>
              <a:ext uri="{FF2B5EF4-FFF2-40B4-BE49-F238E27FC236}">
                <a16:creationId xmlns:a16="http://schemas.microsoft.com/office/drawing/2014/main" id="{C50C4329-BFD6-9E4E-AA76-7D5F16D0AC9D}"/>
              </a:ext>
            </a:extLst>
          </p:cNvPr>
          <p:cNvSpPr txBox="1">
            <a:spLocks/>
          </p:cNvSpPr>
          <p:nvPr/>
        </p:nvSpPr>
        <p:spPr>
          <a:xfrm>
            <a:off x="3945924" y="3444060"/>
            <a:ext cx="8089557"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US" sz="2400" dirty="0">
                <a:solidFill>
                  <a:schemeClr val="tx1"/>
                </a:solidFill>
                <a:latin typeface="Calibri"/>
              </a:rPr>
              <a:t>Manually create the stateless ALU to support arith operator, </a:t>
            </a:r>
            <a:endParaRPr kumimoji="0" lang="en-US" sz="2400" b="0" i="0" u="none" strike="noStrike" kern="1200" cap="none" spc="0" normalizeH="0" baseline="0" noProof="0" dirty="0">
              <a:ln>
                <a:noFill/>
              </a:ln>
              <a:solidFill>
                <a:schemeClr val="tx1"/>
              </a:solidFill>
              <a:effectLst/>
              <a:uLnTx/>
              <a:uFillTx/>
              <a:latin typeface="Calibri"/>
              <a:ea typeface="+mj-ea"/>
              <a:cs typeface="+mj-cs"/>
            </a:endParaRPr>
          </a:p>
        </p:txBody>
      </p:sp>
    </p:spTree>
    <p:extLst>
      <p:ext uri="{BB962C8B-B14F-4D97-AF65-F5344CB8AC3E}">
        <p14:creationId xmlns:p14="http://schemas.microsoft.com/office/powerpoint/2010/main" val="1320505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3A31754-0177-F142-95C7-FC2EEE7BE3A2}"/>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Optimization methods to speed up synthesis</a:t>
            </a:r>
          </a:p>
        </p:txBody>
      </p:sp>
      <p:sp>
        <p:nvSpPr>
          <p:cNvPr id="8" name="Title 1">
            <a:extLst>
              <a:ext uri="{FF2B5EF4-FFF2-40B4-BE49-F238E27FC236}">
                <a16:creationId xmlns:a16="http://schemas.microsoft.com/office/drawing/2014/main" id="{E91EEDC4-B336-414F-BCB6-2D62D1A89B78}"/>
              </a:ext>
            </a:extLst>
          </p:cNvPr>
          <p:cNvSpPr txBox="1">
            <a:spLocks/>
          </p:cNvSpPr>
          <p:nvPr/>
        </p:nvSpPr>
        <p:spPr>
          <a:xfrm>
            <a:off x="815546" y="1613287"/>
            <a:ext cx="4819135"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FF"/>
              </a:solidFill>
              <a:effectLst/>
              <a:uLnTx/>
              <a:uFillTx/>
              <a:latin typeface="Calibri"/>
              <a:ea typeface="+mj-ea"/>
              <a:cs typeface="+mj-cs"/>
            </a:endParaRPr>
          </a:p>
        </p:txBody>
      </p:sp>
      <p:sp>
        <p:nvSpPr>
          <p:cNvPr id="9" name="TextBox 8">
            <a:extLst>
              <a:ext uri="{FF2B5EF4-FFF2-40B4-BE49-F238E27FC236}">
                <a16:creationId xmlns:a16="http://schemas.microsoft.com/office/drawing/2014/main" id="{FC325C81-C848-E746-9688-5443C05818AD}"/>
              </a:ext>
            </a:extLst>
          </p:cNvPr>
          <p:cNvSpPr txBox="1"/>
          <p:nvPr/>
        </p:nvSpPr>
        <p:spPr>
          <a:xfrm>
            <a:off x="926757" y="2335427"/>
            <a:ext cx="8958648" cy="2677656"/>
          </a:xfrm>
          <a:prstGeom prst="rect">
            <a:avLst/>
          </a:prstGeom>
          <a:noFill/>
        </p:spPr>
        <p:txBody>
          <a:bodyPr wrap="square" rtlCol="0">
            <a:spAutoFit/>
          </a:bodyPr>
          <a:lstStyle/>
          <a:p>
            <a:pPr marL="285750" indent="-285750">
              <a:buFont typeface="Arial" panose="020B0604020202020204" pitchFamily="34" charset="0"/>
              <a:buChar char="•"/>
            </a:pPr>
            <a:r>
              <a:rPr lang="en-US" sz="2400">
                <a:latin typeface="Calibri"/>
                <a:ea typeface="+mj-ea"/>
                <a:cs typeface="+mj-cs"/>
              </a:rPr>
              <a:t>Reduce the constant values</a:t>
            </a:r>
          </a:p>
          <a:p>
            <a:pPr marL="285750" indent="-285750">
              <a:buFont typeface="Arial" panose="020B0604020202020204" pitchFamily="34" charset="0"/>
              <a:buChar char="•"/>
            </a:pPr>
            <a:endParaRPr lang="en-US" sz="2400">
              <a:latin typeface="Calibri"/>
              <a:ea typeface="+mj-ea"/>
              <a:cs typeface="+mj-cs"/>
            </a:endParaRPr>
          </a:p>
          <a:p>
            <a:pPr marL="285750" indent="-285750">
              <a:buFont typeface="Arial" panose="020B0604020202020204" pitchFamily="34" charset="0"/>
              <a:buChar char="•"/>
            </a:pPr>
            <a:r>
              <a:rPr lang="en-US" sz="2400">
                <a:latin typeface="Calibri"/>
                <a:ea typeface="+mj-ea"/>
                <a:cs typeface="+mj-cs"/>
              </a:rPr>
              <a:t>External counterexample mode vs hole-elimination mode</a:t>
            </a:r>
          </a:p>
          <a:p>
            <a:pPr marL="285750" indent="-285750">
              <a:buFont typeface="Arial" panose="020B0604020202020204" pitchFamily="34" charset="0"/>
              <a:buChar char="•"/>
            </a:pPr>
            <a:endParaRPr lang="en-US" sz="2400">
              <a:latin typeface="Calibri"/>
              <a:ea typeface="+mj-ea"/>
              <a:cs typeface="+mj-cs"/>
            </a:endParaRPr>
          </a:p>
          <a:p>
            <a:pPr marL="285750" indent="-285750">
              <a:buFont typeface="Arial" panose="020B0604020202020204" pitchFamily="34" charset="0"/>
              <a:buChar char="•"/>
            </a:pPr>
            <a:r>
              <a:rPr lang="en-US" sz="2400">
                <a:latin typeface="Calibri"/>
                <a:ea typeface="+mj-ea"/>
                <a:cs typeface="+mj-cs"/>
              </a:rPr>
              <a:t>Canonicalized allocation vs synthesized allocation</a:t>
            </a:r>
          </a:p>
          <a:p>
            <a:pPr marL="285750" indent="-285750">
              <a:buFont typeface="Arial" panose="020B0604020202020204" pitchFamily="34" charset="0"/>
              <a:buChar char="•"/>
            </a:pPr>
            <a:endParaRPr lang="en-US" sz="2400">
              <a:latin typeface="Calibri"/>
              <a:ea typeface="+mj-ea"/>
              <a:cs typeface="+mj-cs"/>
            </a:endParaRPr>
          </a:p>
          <a:p>
            <a:pPr marL="285750" indent="-285750">
              <a:buFont typeface="Arial" panose="020B0604020202020204" pitchFamily="34" charset="0"/>
              <a:buChar char="•"/>
            </a:pPr>
            <a:r>
              <a:rPr lang="en-US" sz="2400">
                <a:latin typeface="Calibri"/>
                <a:ea typeface="+mj-ea"/>
                <a:cs typeface="+mj-cs"/>
              </a:rPr>
              <a:t>Gradual search for stateless ALU</a:t>
            </a:r>
          </a:p>
        </p:txBody>
      </p:sp>
    </p:spTree>
    <p:extLst>
      <p:ext uri="{BB962C8B-B14F-4D97-AF65-F5344CB8AC3E}">
        <p14:creationId xmlns:p14="http://schemas.microsoft.com/office/powerpoint/2010/main" val="17273482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7B2C905-1C57-3A49-9FCA-CBA37FDA671F}"/>
              </a:ext>
            </a:extLst>
          </p:cNvPr>
          <p:cNvSpPr/>
          <p:nvPr/>
        </p:nvSpPr>
        <p:spPr>
          <a:xfrm>
            <a:off x="601100" y="379773"/>
            <a:ext cx="3080843" cy="369332"/>
          </a:xfrm>
          <a:prstGeom prst="rect">
            <a:avLst/>
          </a:prstGeom>
        </p:spPr>
        <p:txBody>
          <a:bodyPr wrap="none">
            <a:spAutoFit/>
          </a:bodyPr>
          <a:lstStyle/>
          <a:p>
            <a:pPr marL="285750" indent="-285750">
              <a:buFont typeface="Arial" panose="020B0604020202020204" pitchFamily="34" charset="0"/>
              <a:buChar char="•"/>
            </a:pPr>
            <a:r>
              <a:rPr lang="en-US" b="1"/>
              <a:t>Reduce the constant values</a:t>
            </a:r>
          </a:p>
        </p:txBody>
      </p:sp>
      <p:sp>
        <p:nvSpPr>
          <p:cNvPr id="4" name="TextBox 3">
            <a:extLst>
              <a:ext uri="{FF2B5EF4-FFF2-40B4-BE49-F238E27FC236}">
                <a16:creationId xmlns:a16="http://schemas.microsoft.com/office/drawing/2014/main" id="{73E19AE6-FFF2-A346-86F2-916172BD3661}"/>
              </a:ext>
            </a:extLst>
          </p:cNvPr>
          <p:cNvSpPr txBox="1"/>
          <p:nvPr/>
        </p:nvSpPr>
        <p:spPr>
          <a:xfrm>
            <a:off x="771525" y="791969"/>
            <a:ext cx="4429126" cy="5078313"/>
          </a:xfrm>
          <a:prstGeom prst="rect">
            <a:avLst/>
          </a:prstGeom>
          <a:noFill/>
        </p:spPr>
        <p:txBody>
          <a:bodyPr wrap="square" rtlCol="0">
            <a:spAutoFit/>
          </a:bodyPr>
          <a:lstStyle/>
          <a:p>
            <a:r>
              <a:rPr lang="en-US"/>
              <a:t>#define FREEZE_TIME 10</a:t>
            </a:r>
          </a:p>
          <a:p>
            <a:r>
              <a:rPr lang="en-US"/>
              <a:t>#define DELTA2 2</a:t>
            </a:r>
          </a:p>
          <a:p>
            <a:endParaRPr lang="en-US"/>
          </a:p>
          <a:p>
            <a:r>
              <a:rPr lang="en-US"/>
              <a:t>struct Packet {</a:t>
            </a:r>
          </a:p>
          <a:p>
            <a:r>
              <a:rPr lang="zh-CN" altLang="en-US"/>
              <a:t>  </a:t>
            </a:r>
            <a:r>
              <a:rPr lang="en-US"/>
              <a:t>int now;</a:t>
            </a:r>
          </a:p>
          <a:p>
            <a:r>
              <a:rPr lang="zh-CN" altLang="en-US"/>
              <a:t>  </a:t>
            </a:r>
            <a:r>
              <a:rPr lang="en-US"/>
              <a:t>int now_plus_free;</a:t>
            </a:r>
          </a:p>
          <a:p>
            <a:r>
              <a:rPr lang="en-US"/>
              <a:t>};</a:t>
            </a:r>
          </a:p>
          <a:p>
            <a:r>
              <a:rPr lang="en-US"/>
              <a:t>int last_update;</a:t>
            </a:r>
          </a:p>
          <a:p>
            <a:r>
              <a:rPr lang="en-US"/>
              <a:t>int p_mark;</a:t>
            </a:r>
          </a:p>
          <a:p>
            <a:endParaRPr lang="en-US"/>
          </a:p>
          <a:p>
            <a:r>
              <a:rPr lang="en-US"/>
              <a:t>void func(struct Packet p) {</a:t>
            </a:r>
          </a:p>
          <a:p>
            <a:r>
              <a:rPr lang="en-US"/>
              <a:t>    p.now_plus_free = p.now - FREEZE_TIME;</a:t>
            </a:r>
          </a:p>
          <a:p>
            <a:r>
              <a:rPr lang="zh-CN" altLang="en-US"/>
              <a:t>    </a:t>
            </a:r>
            <a:r>
              <a:rPr lang="en-US"/>
              <a:t>if (p.now_plus_free &gt; last_update) {</a:t>
            </a:r>
          </a:p>
          <a:p>
            <a:r>
              <a:rPr lang="en-US"/>
              <a:t>      p_mark = p_mark - DELTA2;</a:t>
            </a:r>
          </a:p>
          <a:p>
            <a:r>
              <a:rPr lang="en-US"/>
              <a:t>      last_update = p.now;</a:t>
            </a:r>
          </a:p>
          <a:p>
            <a:r>
              <a:rPr lang="en-US"/>
              <a:t>    }</a:t>
            </a:r>
          </a:p>
          <a:p>
            <a:r>
              <a:rPr lang="en-US"/>
              <a:t>}</a:t>
            </a:r>
          </a:p>
          <a:p>
            <a:endParaRPr lang="en-US"/>
          </a:p>
        </p:txBody>
      </p:sp>
      <p:sp>
        <p:nvSpPr>
          <p:cNvPr id="47" name="TextBox 46">
            <a:extLst>
              <a:ext uri="{FF2B5EF4-FFF2-40B4-BE49-F238E27FC236}">
                <a16:creationId xmlns:a16="http://schemas.microsoft.com/office/drawing/2014/main" id="{5C73DE75-D0E0-E542-BF1B-6AB1CF1E696E}"/>
              </a:ext>
            </a:extLst>
          </p:cNvPr>
          <p:cNvSpPr txBox="1"/>
          <p:nvPr/>
        </p:nvSpPr>
        <p:spPr>
          <a:xfrm>
            <a:off x="6096000" y="763393"/>
            <a:ext cx="4429126" cy="5078313"/>
          </a:xfrm>
          <a:prstGeom prst="rect">
            <a:avLst/>
          </a:prstGeom>
          <a:noFill/>
        </p:spPr>
        <p:txBody>
          <a:bodyPr wrap="square" rtlCol="0">
            <a:spAutoFit/>
          </a:bodyPr>
          <a:lstStyle/>
          <a:p>
            <a:r>
              <a:rPr lang="en-US"/>
              <a:t>#define FREEZE_TIME </a:t>
            </a:r>
            <a:r>
              <a:rPr lang="en-US" altLang="zh-CN"/>
              <a:t>2</a:t>
            </a:r>
            <a:endParaRPr lang="en-US"/>
          </a:p>
          <a:p>
            <a:r>
              <a:rPr lang="en-US"/>
              <a:t>#define DELTA2 2</a:t>
            </a:r>
          </a:p>
          <a:p>
            <a:endParaRPr lang="en-US"/>
          </a:p>
          <a:p>
            <a:r>
              <a:rPr lang="en-US"/>
              <a:t>struct Packet {</a:t>
            </a:r>
          </a:p>
          <a:p>
            <a:r>
              <a:rPr lang="zh-CN" altLang="en-US"/>
              <a:t>  </a:t>
            </a:r>
            <a:r>
              <a:rPr lang="en-US"/>
              <a:t>int now;</a:t>
            </a:r>
          </a:p>
          <a:p>
            <a:r>
              <a:rPr lang="zh-CN" altLang="en-US"/>
              <a:t>  </a:t>
            </a:r>
            <a:r>
              <a:rPr lang="en-US"/>
              <a:t>int now_plus_free;</a:t>
            </a:r>
          </a:p>
          <a:p>
            <a:r>
              <a:rPr lang="en-US"/>
              <a:t>};</a:t>
            </a:r>
          </a:p>
          <a:p>
            <a:r>
              <a:rPr lang="en-US"/>
              <a:t>int last_update;</a:t>
            </a:r>
          </a:p>
          <a:p>
            <a:r>
              <a:rPr lang="en-US"/>
              <a:t>int p_mark;</a:t>
            </a:r>
          </a:p>
          <a:p>
            <a:endParaRPr lang="en-US"/>
          </a:p>
          <a:p>
            <a:r>
              <a:rPr lang="en-US"/>
              <a:t>void func(struct Packet p) {</a:t>
            </a:r>
          </a:p>
          <a:p>
            <a:r>
              <a:rPr lang="en-US"/>
              <a:t>    p.now_plus_free = p.now - FREEZE_TIME;</a:t>
            </a:r>
          </a:p>
          <a:p>
            <a:r>
              <a:rPr lang="zh-CN" altLang="en-US"/>
              <a:t>    </a:t>
            </a:r>
            <a:r>
              <a:rPr lang="en-US"/>
              <a:t>if (p.now_plus_free &gt; last_update) {</a:t>
            </a:r>
          </a:p>
          <a:p>
            <a:r>
              <a:rPr lang="en-US"/>
              <a:t>      p_mark = p_mark - DELTA2;</a:t>
            </a:r>
          </a:p>
          <a:p>
            <a:r>
              <a:rPr lang="en-US"/>
              <a:t>      last_update = p.now;</a:t>
            </a:r>
          </a:p>
          <a:p>
            <a:r>
              <a:rPr lang="en-US"/>
              <a:t>    }</a:t>
            </a:r>
          </a:p>
          <a:p>
            <a:r>
              <a:rPr lang="en-US"/>
              <a:t>}</a:t>
            </a:r>
          </a:p>
          <a:p>
            <a:endParaRPr lang="en-US"/>
          </a:p>
        </p:txBody>
      </p:sp>
      <p:sp>
        <p:nvSpPr>
          <p:cNvPr id="5" name="Oval 4">
            <a:extLst>
              <a:ext uri="{FF2B5EF4-FFF2-40B4-BE49-F238E27FC236}">
                <a16:creationId xmlns:a16="http://schemas.microsoft.com/office/drawing/2014/main" id="{3DB9B386-9A61-3747-BFD9-508CBA2B4F04}"/>
              </a:ext>
            </a:extLst>
          </p:cNvPr>
          <p:cNvSpPr/>
          <p:nvPr/>
        </p:nvSpPr>
        <p:spPr>
          <a:xfrm>
            <a:off x="2825063" y="676470"/>
            <a:ext cx="614363" cy="62249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539B1558-0ACA-9745-814F-D18D6D53BE67}"/>
              </a:ext>
            </a:extLst>
          </p:cNvPr>
          <p:cNvSpPr/>
          <p:nvPr/>
        </p:nvSpPr>
        <p:spPr>
          <a:xfrm>
            <a:off x="8138213" y="628180"/>
            <a:ext cx="614363" cy="62249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0F36B8CE-63E3-C348-BD97-9F36033E7926}"/>
              </a:ext>
            </a:extLst>
          </p:cNvPr>
          <p:cNvSpPr/>
          <p:nvPr/>
        </p:nvSpPr>
        <p:spPr>
          <a:xfrm>
            <a:off x="3681943" y="791969"/>
            <a:ext cx="2138089" cy="3572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8A6A100-07B6-3144-81B6-3F812476D4DA}"/>
              </a:ext>
            </a:extLst>
          </p:cNvPr>
          <p:cNvSpPr txBox="1">
            <a:spLocks/>
          </p:cNvSpPr>
          <p:nvPr/>
        </p:nvSpPr>
        <p:spPr>
          <a:xfrm>
            <a:off x="226540" y="5298782"/>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latin typeface="Calibri"/>
                <a:ea typeface="+mj-ea"/>
                <a:cs typeface="+mj-cs"/>
              </a:rPr>
              <a:t>Constrain all constants appear in benchmarks into 2-bit range in order to reduce the search space of program synthesis</a:t>
            </a:r>
          </a:p>
        </p:txBody>
      </p:sp>
      <p:cxnSp>
        <p:nvCxnSpPr>
          <p:cNvPr id="6" name="Straight Arrow Connector 5">
            <a:extLst>
              <a:ext uri="{FF2B5EF4-FFF2-40B4-BE49-F238E27FC236}">
                <a16:creationId xmlns:a16="http://schemas.microsoft.com/office/drawing/2014/main" id="{103BC683-70F8-3D4F-8D0B-6409C4E2ED81}"/>
              </a:ext>
            </a:extLst>
          </p:cNvPr>
          <p:cNvCxnSpPr/>
          <p:nvPr/>
        </p:nvCxnSpPr>
        <p:spPr>
          <a:xfrm>
            <a:off x="3244645" y="1298965"/>
            <a:ext cx="914400" cy="2594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49B3DDB-6285-B641-996E-2E0875DFC874}"/>
              </a:ext>
            </a:extLst>
          </p:cNvPr>
          <p:cNvCxnSpPr/>
          <p:nvPr/>
        </p:nvCxnSpPr>
        <p:spPr>
          <a:xfrm>
            <a:off x="8445394" y="1298965"/>
            <a:ext cx="914400" cy="2594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1746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C3C8BA-01A7-C346-84A6-E0092FC6B84D}"/>
              </a:ext>
            </a:extLst>
          </p:cNvPr>
          <p:cNvSpPr txBox="1"/>
          <p:nvPr/>
        </p:nvSpPr>
        <p:spPr>
          <a:xfrm>
            <a:off x="2033087" y="1630419"/>
            <a:ext cx="1217686" cy="553998"/>
          </a:xfrm>
          <a:prstGeom prst="rect">
            <a:avLst/>
          </a:prstGeom>
          <a:solidFill>
            <a:schemeClr val="bg1"/>
          </a:solidFill>
        </p:spPr>
        <p:txBody>
          <a:bodyPr wrap="square" rtlCol="0">
            <a:spAutoFit/>
          </a:bodyPr>
          <a:lstStyle/>
          <a:p>
            <a:r>
              <a:rPr lang="en-US" sz="1500" b="1" dirty="0"/>
              <a:t>Input Spec file</a:t>
            </a:r>
          </a:p>
        </p:txBody>
      </p:sp>
      <p:sp>
        <p:nvSpPr>
          <p:cNvPr id="5" name="Rounded Rectangle 4">
            <a:extLst>
              <a:ext uri="{FF2B5EF4-FFF2-40B4-BE49-F238E27FC236}">
                <a16:creationId xmlns:a16="http://schemas.microsoft.com/office/drawing/2014/main" id="{4A9AAEE2-78AA-E54C-9C8D-07AEE91960AD}"/>
              </a:ext>
            </a:extLst>
          </p:cNvPr>
          <p:cNvSpPr/>
          <p:nvPr/>
        </p:nvSpPr>
        <p:spPr>
          <a:xfrm>
            <a:off x="5241442" y="1665707"/>
            <a:ext cx="1489828" cy="700732"/>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a:p>
        </p:txBody>
      </p:sp>
      <p:sp>
        <p:nvSpPr>
          <p:cNvPr id="6" name="TextBox 5">
            <a:extLst>
              <a:ext uri="{FF2B5EF4-FFF2-40B4-BE49-F238E27FC236}">
                <a16:creationId xmlns:a16="http://schemas.microsoft.com/office/drawing/2014/main" id="{892F5F9A-552C-064D-BDBC-3DB902295451}"/>
              </a:ext>
            </a:extLst>
          </p:cNvPr>
          <p:cNvSpPr txBox="1"/>
          <p:nvPr/>
        </p:nvSpPr>
        <p:spPr>
          <a:xfrm>
            <a:off x="5219345" y="1803675"/>
            <a:ext cx="1619796" cy="323165"/>
          </a:xfrm>
          <a:prstGeom prst="rect">
            <a:avLst/>
          </a:prstGeom>
          <a:noFill/>
        </p:spPr>
        <p:txBody>
          <a:bodyPr wrap="square" rtlCol="0">
            <a:spAutoFit/>
          </a:bodyPr>
          <a:lstStyle/>
          <a:p>
            <a:pPr algn="ctr"/>
            <a:r>
              <a:rPr lang="en-US" sz="1500" b="1" dirty="0"/>
              <a:t>Sketch Compiler</a:t>
            </a:r>
          </a:p>
        </p:txBody>
      </p:sp>
      <p:sp>
        <p:nvSpPr>
          <p:cNvPr id="7" name="TextBox 6">
            <a:extLst>
              <a:ext uri="{FF2B5EF4-FFF2-40B4-BE49-F238E27FC236}">
                <a16:creationId xmlns:a16="http://schemas.microsoft.com/office/drawing/2014/main" id="{4846480B-0D0E-F543-A664-30B0D172458A}"/>
              </a:ext>
            </a:extLst>
          </p:cNvPr>
          <p:cNvSpPr txBox="1"/>
          <p:nvPr/>
        </p:nvSpPr>
        <p:spPr>
          <a:xfrm>
            <a:off x="6570716" y="3272289"/>
            <a:ext cx="2034037" cy="553998"/>
          </a:xfrm>
          <a:prstGeom prst="rect">
            <a:avLst/>
          </a:prstGeom>
          <a:noFill/>
        </p:spPr>
        <p:txBody>
          <a:bodyPr wrap="square" rtlCol="0">
            <a:spAutoFit/>
          </a:bodyPr>
          <a:lstStyle/>
          <a:p>
            <a:r>
              <a:rPr lang="en-US" sz="1500" b="1" dirty="0"/>
              <a:t>Failure – Counter Example </a:t>
            </a:r>
            <a:r>
              <a:rPr lang="en-US" sz="1500" b="1" i="1" dirty="0"/>
              <a:t>c</a:t>
            </a:r>
            <a:r>
              <a:rPr lang="en-US" sz="1500" b="1" dirty="0"/>
              <a:t> Found </a:t>
            </a:r>
          </a:p>
        </p:txBody>
      </p:sp>
      <p:sp>
        <p:nvSpPr>
          <p:cNvPr id="8" name="TextBox 7">
            <a:extLst>
              <a:ext uri="{FF2B5EF4-FFF2-40B4-BE49-F238E27FC236}">
                <a16:creationId xmlns:a16="http://schemas.microsoft.com/office/drawing/2014/main" id="{949906B2-EA7B-D040-8BB8-E9AEE8F26B89}"/>
              </a:ext>
            </a:extLst>
          </p:cNvPr>
          <p:cNvSpPr txBox="1"/>
          <p:nvPr/>
        </p:nvSpPr>
        <p:spPr>
          <a:xfrm>
            <a:off x="5266796" y="2495800"/>
            <a:ext cx="762118" cy="553998"/>
          </a:xfrm>
          <a:prstGeom prst="rect">
            <a:avLst/>
          </a:prstGeom>
          <a:noFill/>
        </p:spPr>
        <p:txBody>
          <a:bodyPr wrap="square" rtlCol="0">
            <a:spAutoFit/>
          </a:bodyPr>
          <a:lstStyle/>
          <a:p>
            <a:r>
              <a:rPr lang="en-US" sz="1500" b="1" dirty="0"/>
              <a:t>Add </a:t>
            </a:r>
            <a:r>
              <a:rPr lang="en-US" sz="1500" b="1" i="1" dirty="0"/>
              <a:t>c</a:t>
            </a:r>
            <a:r>
              <a:rPr lang="en-US" sz="1500" b="1" dirty="0"/>
              <a:t> to X</a:t>
            </a:r>
          </a:p>
        </p:txBody>
      </p:sp>
      <p:sp>
        <p:nvSpPr>
          <p:cNvPr id="9" name="Bent-Up Arrow 8">
            <a:extLst>
              <a:ext uri="{FF2B5EF4-FFF2-40B4-BE49-F238E27FC236}">
                <a16:creationId xmlns:a16="http://schemas.microsoft.com/office/drawing/2014/main" id="{D0A8DB16-C926-9248-9E25-A9C52A793CA4}"/>
              </a:ext>
            </a:extLst>
          </p:cNvPr>
          <p:cNvSpPr/>
          <p:nvPr/>
        </p:nvSpPr>
        <p:spPr>
          <a:xfrm rot="10800000" flipH="1">
            <a:off x="8675814" y="1891650"/>
            <a:ext cx="699025" cy="1102313"/>
          </a:xfrm>
          <a:prstGeom prst="bentUpArrow">
            <a:avLst>
              <a:gd name="adj1" fmla="val 9091"/>
              <a:gd name="adj2" fmla="val 19886"/>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dirty="0"/>
          </a:p>
        </p:txBody>
      </p:sp>
      <p:sp>
        <p:nvSpPr>
          <p:cNvPr id="10" name="Rounded Rectangle 9">
            <a:extLst>
              <a:ext uri="{FF2B5EF4-FFF2-40B4-BE49-F238E27FC236}">
                <a16:creationId xmlns:a16="http://schemas.microsoft.com/office/drawing/2014/main" id="{3684770A-C57C-FD49-8989-6A9EB69A97CD}"/>
              </a:ext>
            </a:extLst>
          </p:cNvPr>
          <p:cNvSpPr/>
          <p:nvPr/>
        </p:nvSpPr>
        <p:spPr>
          <a:xfrm>
            <a:off x="8614222" y="3107403"/>
            <a:ext cx="1147611" cy="6759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r>
              <a:rPr lang="en-US" sz="1500" b="1" dirty="0"/>
              <a:t>Verification on 10 bits</a:t>
            </a:r>
          </a:p>
        </p:txBody>
      </p:sp>
      <p:sp>
        <p:nvSpPr>
          <p:cNvPr id="11" name="U-Turn Arrow 10">
            <a:extLst>
              <a:ext uri="{FF2B5EF4-FFF2-40B4-BE49-F238E27FC236}">
                <a16:creationId xmlns:a16="http://schemas.microsoft.com/office/drawing/2014/main" id="{791177A0-0DED-FD4A-B605-9856D7283142}"/>
              </a:ext>
            </a:extLst>
          </p:cNvPr>
          <p:cNvSpPr/>
          <p:nvPr/>
        </p:nvSpPr>
        <p:spPr>
          <a:xfrm>
            <a:off x="6606718" y="1186469"/>
            <a:ext cx="1660825" cy="339740"/>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a:solidFill>
                <a:schemeClr val="tx1"/>
              </a:solidFill>
            </a:endParaRPr>
          </a:p>
        </p:txBody>
      </p:sp>
      <p:cxnSp>
        <p:nvCxnSpPr>
          <p:cNvPr id="12" name="Straight Arrow Connector 11">
            <a:extLst>
              <a:ext uri="{FF2B5EF4-FFF2-40B4-BE49-F238E27FC236}">
                <a16:creationId xmlns:a16="http://schemas.microsoft.com/office/drawing/2014/main" id="{DA63E49B-8A62-1847-A1E7-8A038508B3F1}"/>
              </a:ext>
            </a:extLst>
          </p:cNvPr>
          <p:cNvCxnSpPr>
            <a:cxnSpLocks/>
            <a:endCxn id="6" idx="1"/>
          </p:cNvCxnSpPr>
          <p:nvPr/>
        </p:nvCxnSpPr>
        <p:spPr>
          <a:xfrm>
            <a:off x="2734087" y="1123082"/>
            <a:ext cx="2485258" cy="842176"/>
          </a:xfrm>
          <a:prstGeom prst="straightConnector1">
            <a:avLst/>
          </a:prstGeom>
          <a:ln w="101600">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C34D89DA-855C-B049-B515-1ABC1EA6ADA3}"/>
              </a:ext>
            </a:extLst>
          </p:cNvPr>
          <p:cNvPicPr>
            <a:picLocks noChangeAspect="1"/>
          </p:cNvPicPr>
          <p:nvPr/>
        </p:nvPicPr>
        <p:blipFill>
          <a:blip r:embed="rId3"/>
          <a:stretch>
            <a:fillRect/>
          </a:stretch>
        </p:blipFill>
        <p:spPr>
          <a:xfrm>
            <a:off x="7990537" y="1612441"/>
            <a:ext cx="537233" cy="727504"/>
          </a:xfrm>
          <a:prstGeom prst="rect">
            <a:avLst/>
          </a:prstGeom>
        </p:spPr>
      </p:pic>
      <p:sp>
        <p:nvSpPr>
          <p:cNvPr id="14" name="Bent-Up Arrow 13">
            <a:extLst>
              <a:ext uri="{FF2B5EF4-FFF2-40B4-BE49-F238E27FC236}">
                <a16:creationId xmlns:a16="http://schemas.microsoft.com/office/drawing/2014/main" id="{374DC5CA-CE7E-B44C-9190-6397684C2B76}"/>
              </a:ext>
            </a:extLst>
          </p:cNvPr>
          <p:cNvSpPr/>
          <p:nvPr/>
        </p:nvSpPr>
        <p:spPr>
          <a:xfrm flipH="1">
            <a:off x="6261141" y="2734581"/>
            <a:ext cx="2111913" cy="870463"/>
          </a:xfrm>
          <a:prstGeom prst="bentUpArrow">
            <a:avLst>
              <a:gd name="adj1" fmla="val 9091"/>
              <a:gd name="adj2" fmla="val 19886"/>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dirty="0"/>
          </a:p>
        </p:txBody>
      </p:sp>
      <p:sp>
        <p:nvSpPr>
          <p:cNvPr id="15" name="TextBox 14">
            <a:extLst>
              <a:ext uri="{FF2B5EF4-FFF2-40B4-BE49-F238E27FC236}">
                <a16:creationId xmlns:a16="http://schemas.microsoft.com/office/drawing/2014/main" id="{1EA5F8B3-2AD4-0C42-9324-2A55F143572D}"/>
              </a:ext>
            </a:extLst>
          </p:cNvPr>
          <p:cNvSpPr txBox="1"/>
          <p:nvPr/>
        </p:nvSpPr>
        <p:spPr>
          <a:xfrm>
            <a:off x="7433845" y="2483269"/>
            <a:ext cx="1542444" cy="553998"/>
          </a:xfrm>
          <a:prstGeom prst="rect">
            <a:avLst/>
          </a:prstGeom>
          <a:noFill/>
        </p:spPr>
        <p:txBody>
          <a:bodyPr wrap="square" rtlCol="0">
            <a:spAutoFit/>
          </a:bodyPr>
          <a:lstStyle/>
          <a:p>
            <a:pPr algn="ctr"/>
            <a:r>
              <a:rPr lang="en-US" sz="1500" b="1" dirty="0"/>
              <a:t>Completed Sketch File</a:t>
            </a:r>
          </a:p>
        </p:txBody>
      </p:sp>
      <p:pic>
        <p:nvPicPr>
          <p:cNvPr id="16" name="Picture 15">
            <a:extLst>
              <a:ext uri="{FF2B5EF4-FFF2-40B4-BE49-F238E27FC236}">
                <a16:creationId xmlns:a16="http://schemas.microsoft.com/office/drawing/2014/main" id="{358A4854-9295-4549-8075-B6165547C688}"/>
              </a:ext>
            </a:extLst>
          </p:cNvPr>
          <p:cNvPicPr>
            <a:picLocks noChangeAspect="1"/>
          </p:cNvPicPr>
          <p:nvPr/>
        </p:nvPicPr>
        <p:blipFill>
          <a:blip r:embed="rId3"/>
          <a:stretch>
            <a:fillRect/>
          </a:stretch>
        </p:blipFill>
        <p:spPr>
          <a:xfrm>
            <a:off x="2215640" y="823247"/>
            <a:ext cx="537233" cy="727504"/>
          </a:xfrm>
          <a:prstGeom prst="rect">
            <a:avLst/>
          </a:prstGeom>
        </p:spPr>
      </p:pic>
      <p:sp>
        <p:nvSpPr>
          <p:cNvPr id="17" name="Down Arrow 16">
            <a:extLst>
              <a:ext uri="{FF2B5EF4-FFF2-40B4-BE49-F238E27FC236}">
                <a16:creationId xmlns:a16="http://schemas.microsoft.com/office/drawing/2014/main" id="{23E951BF-668D-D444-88D5-FB6CB41DEB1B}"/>
              </a:ext>
            </a:extLst>
          </p:cNvPr>
          <p:cNvSpPr/>
          <p:nvPr/>
        </p:nvSpPr>
        <p:spPr>
          <a:xfrm>
            <a:off x="9128827" y="3863637"/>
            <a:ext cx="139168" cy="6759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a:p>
        </p:txBody>
      </p:sp>
      <p:sp>
        <p:nvSpPr>
          <p:cNvPr id="18" name="TextBox 17">
            <a:extLst>
              <a:ext uri="{FF2B5EF4-FFF2-40B4-BE49-F238E27FC236}">
                <a16:creationId xmlns:a16="http://schemas.microsoft.com/office/drawing/2014/main" id="{9B3DAD0D-F482-4546-A24D-13C8D83164DF}"/>
              </a:ext>
            </a:extLst>
          </p:cNvPr>
          <p:cNvSpPr txBox="1"/>
          <p:nvPr/>
        </p:nvSpPr>
        <p:spPr>
          <a:xfrm>
            <a:off x="9521658" y="3912271"/>
            <a:ext cx="1147610" cy="553998"/>
          </a:xfrm>
          <a:prstGeom prst="rect">
            <a:avLst/>
          </a:prstGeom>
          <a:noFill/>
        </p:spPr>
        <p:txBody>
          <a:bodyPr wrap="square" rtlCol="0">
            <a:spAutoFit/>
          </a:bodyPr>
          <a:lstStyle/>
          <a:p>
            <a:pPr algn="ctr"/>
            <a:r>
              <a:rPr lang="en-US" sz="1500" b="1" dirty="0"/>
              <a:t>Successful Verification</a:t>
            </a:r>
          </a:p>
        </p:txBody>
      </p:sp>
      <p:sp>
        <p:nvSpPr>
          <p:cNvPr id="19" name="TextBox 18">
            <a:extLst>
              <a:ext uri="{FF2B5EF4-FFF2-40B4-BE49-F238E27FC236}">
                <a16:creationId xmlns:a16="http://schemas.microsoft.com/office/drawing/2014/main" id="{8C798642-D94F-5249-B74D-C33A1740BEFA}"/>
              </a:ext>
            </a:extLst>
          </p:cNvPr>
          <p:cNvSpPr txBox="1"/>
          <p:nvPr/>
        </p:nvSpPr>
        <p:spPr>
          <a:xfrm>
            <a:off x="6662402" y="718116"/>
            <a:ext cx="1826033" cy="553998"/>
          </a:xfrm>
          <a:prstGeom prst="rect">
            <a:avLst/>
          </a:prstGeom>
          <a:noFill/>
        </p:spPr>
        <p:txBody>
          <a:bodyPr wrap="square" rtlCol="0">
            <a:spAutoFit/>
          </a:bodyPr>
          <a:lstStyle/>
          <a:p>
            <a:r>
              <a:rPr lang="en-US" sz="1500" b="1" dirty="0"/>
              <a:t>Completes spec with 2 bit inputs</a:t>
            </a:r>
          </a:p>
        </p:txBody>
      </p:sp>
      <p:pic>
        <p:nvPicPr>
          <p:cNvPr id="20" name="Picture 19">
            <a:extLst>
              <a:ext uri="{FF2B5EF4-FFF2-40B4-BE49-F238E27FC236}">
                <a16:creationId xmlns:a16="http://schemas.microsoft.com/office/drawing/2014/main" id="{D02DF6C2-2339-C04C-95C7-6D5C53C6A95C}"/>
              </a:ext>
            </a:extLst>
          </p:cNvPr>
          <p:cNvPicPr>
            <a:picLocks noChangeAspect="1"/>
          </p:cNvPicPr>
          <p:nvPr/>
        </p:nvPicPr>
        <p:blipFill>
          <a:blip r:embed="rId3"/>
          <a:stretch>
            <a:fillRect/>
          </a:stretch>
        </p:blipFill>
        <p:spPr>
          <a:xfrm>
            <a:off x="8975029" y="4668799"/>
            <a:ext cx="537233" cy="727504"/>
          </a:xfrm>
          <a:prstGeom prst="rect">
            <a:avLst/>
          </a:prstGeom>
        </p:spPr>
      </p:pic>
      <p:sp>
        <p:nvSpPr>
          <p:cNvPr id="21" name="TextBox 20">
            <a:extLst>
              <a:ext uri="{FF2B5EF4-FFF2-40B4-BE49-F238E27FC236}">
                <a16:creationId xmlns:a16="http://schemas.microsoft.com/office/drawing/2014/main" id="{AA9D0E66-E061-6F4D-8A3B-B2CBF32E6687}"/>
              </a:ext>
            </a:extLst>
          </p:cNvPr>
          <p:cNvSpPr txBox="1"/>
          <p:nvPr/>
        </p:nvSpPr>
        <p:spPr>
          <a:xfrm>
            <a:off x="8680757" y="5513993"/>
            <a:ext cx="1334127" cy="553998"/>
          </a:xfrm>
          <a:prstGeom prst="rect">
            <a:avLst/>
          </a:prstGeom>
          <a:solidFill>
            <a:schemeClr val="bg1"/>
          </a:solidFill>
        </p:spPr>
        <p:txBody>
          <a:bodyPr wrap="square" rtlCol="0">
            <a:spAutoFit/>
          </a:bodyPr>
          <a:lstStyle/>
          <a:p>
            <a:r>
              <a:rPr lang="en-US" sz="1500" b="1" dirty="0"/>
              <a:t>Verified Sketch File</a:t>
            </a:r>
          </a:p>
        </p:txBody>
      </p:sp>
      <p:sp>
        <p:nvSpPr>
          <p:cNvPr id="22" name="TextBox 21">
            <a:extLst>
              <a:ext uri="{FF2B5EF4-FFF2-40B4-BE49-F238E27FC236}">
                <a16:creationId xmlns:a16="http://schemas.microsoft.com/office/drawing/2014/main" id="{033D7C26-81DC-C14A-8952-04DC305FB3BF}"/>
              </a:ext>
            </a:extLst>
          </p:cNvPr>
          <p:cNvSpPr txBox="1"/>
          <p:nvPr/>
        </p:nvSpPr>
        <p:spPr>
          <a:xfrm>
            <a:off x="1917623" y="3521565"/>
            <a:ext cx="1881108" cy="323165"/>
          </a:xfrm>
          <a:prstGeom prst="rect">
            <a:avLst/>
          </a:prstGeom>
          <a:solidFill>
            <a:schemeClr val="bg1"/>
          </a:solidFill>
        </p:spPr>
        <p:txBody>
          <a:bodyPr wrap="square" rtlCol="0">
            <a:spAutoFit/>
          </a:bodyPr>
          <a:lstStyle/>
          <a:p>
            <a:r>
              <a:rPr lang="en-US" sz="1500" b="1" dirty="0"/>
              <a:t>Input Sketch file</a:t>
            </a:r>
          </a:p>
        </p:txBody>
      </p:sp>
      <p:pic>
        <p:nvPicPr>
          <p:cNvPr id="23" name="Picture 22">
            <a:extLst>
              <a:ext uri="{FF2B5EF4-FFF2-40B4-BE49-F238E27FC236}">
                <a16:creationId xmlns:a16="http://schemas.microsoft.com/office/drawing/2014/main" id="{319572BF-824A-3F40-A176-5DD866C8167E}"/>
              </a:ext>
            </a:extLst>
          </p:cNvPr>
          <p:cNvPicPr>
            <a:picLocks noChangeAspect="1"/>
          </p:cNvPicPr>
          <p:nvPr/>
        </p:nvPicPr>
        <p:blipFill>
          <a:blip r:embed="rId3"/>
          <a:stretch>
            <a:fillRect/>
          </a:stretch>
        </p:blipFill>
        <p:spPr>
          <a:xfrm>
            <a:off x="2188840" y="2775040"/>
            <a:ext cx="537233" cy="727504"/>
          </a:xfrm>
          <a:prstGeom prst="rect">
            <a:avLst/>
          </a:prstGeom>
        </p:spPr>
      </p:pic>
      <p:cxnSp>
        <p:nvCxnSpPr>
          <p:cNvPr id="24" name="Straight Arrow Connector 23">
            <a:extLst>
              <a:ext uri="{FF2B5EF4-FFF2-40B4-BE49-F238E27FC236}">
                <a16:creationId xmlns:a16="http://schemas.microsoft.com/office/drawing/2014/main" id="{E3C2D292-844A-0C45-A845-BEDE6006E24F}"/>
              </a:ext>
            </a:extLst>
          </p:cNvPr>
          <p:cNvCxnSpPr>
            <a:cxnSpLocks/>
          </p:cNvCxnSpPr>
          <p:nvPr/>
        </p:nvCxnSpPr>
        <p:spPr>
          <a:xfrm flipV="1">
            <a:off x="3692306" y="2434355"/>
            <a:ext cx="869680" cy="241686"/>
          </a:xfrm>
          <a:prstGeom prst="straightConnector1">
            <a:avLst/>
          </a:prstGeom>
          <a:ln w="10160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C722B2DC-AB19-F84D-873A-7B5989D0AFE7}"/>
              </a:ext>
            </a:extLst>
          </p:cNvPr>
          <p:cNvSpPr/>
          <p:nvPr/>
        </p:nvSpPr>
        <p:spPr>
          <a:xfrm>
            <a:off x="601100" y="379773"/>
            <a:ext cx="5658280" cy="369332"/>
          </a:xfrm>
          <a:prstGeom prst="rect">
            <a:avLst/>
          </a:prstGeom>
        </p:spPr>
        <p:txBody>
          <a:bodyPr wrap="none">
            <a:spAutoFit/>
          </a:bodyPr>
          <a:lstStyle/>
          <a:p>
            <a:r>
              <a:rPr lang="en-US" b="1"/>
              <a:t>External counterexample mode vs hole-elimination mode</a:t>
            </a:r>
          </a:p>
        </p:txBody>
      </p:sp>
      <p:sp>
        <p:nvSpPr>
          <p:cNvPr id="26" name="Rectangle 25">
            <a:extLst>
              <a:ext uri="{FF2B5EF4-FFF2-40B4-BE49-F238E27FC236}">
                <a16:creationId xmlns:a16="http://schemas.microsoft.com/office/drawing/2014/main" id="{2429F1CB-0A1F-B449-87CA-7DD7266539C0}"/>
              </a:ext>
            </a:extLst>
          </p:cNvPr>
          <p:cNvSpPr/>
          <p:nvPr/>
        </p:nvSpPr>
        <p:spPr>
          <a:xfrm>
            <a:off x="3697580" y="136874"/>
            <a:ext cx="7239033" cy="369332"/>
          </a:xfrm>
          <a:prstGeom prst="rect">
            <a:avLst/>
          </a:prstGeom>
        </p:spPr>
        <p:txBody>
          <a:bodyPr wrap="none">
            <a:spAutoFit/>
          </a:bodyPr>
          <a:lstStyle/>
          <a:p>
            <a:r>
              <a:rPr lang="en-US" b="1">
                <a:solidFill>
                  <a:srgbClr val="FF0000"/>
                </a:solidFill>
              </a:rPr>
              <a:t>NOTE: this figure is borrowed from NSDI, we should make a lot of changes</a:t>
            </a:r>
          </a:p>
        </p:txBody>
      </p:sp>
      <p:sp>
        <p:nvSpPr>
          <p:cNvPr id="27" name="Title 1">
            <a:extLst>
              <a:ext uri="{FF2B5EF4-FFF2-40B4-BE49-F238E27FC236}">
                <a16:creationId xmlns:a16="http://schemas.microsoft.com/office/drawing/2014/main" id="{F8116D54-5866-C24B-8D7B-0C133B5AE00C}"/>
              </a:ext>
            </a:extLst>
          </p:cNvPr>
          <p:cNvSpPr txBox="1">
            <a:spLocks/>
          </p:cNvSpPr>
          <p:nvPr/>
        </p:nvSpPr>
        <p:spPr>
          <a:xfrm>
            <a:off x="226540" y="470406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chemeClr val="tx1"/>
              </a:solidFill>
              <a:effectLst/>
              <a:uLnTx/>
              <a:uFillTx/>
              <a:latin typeface="Calibri"/>
              <a:ea typeface="+mj-ea"/>
              <a:cs typeface="+mj-cs"/>
            </a:endParaRPr>
          </a:p>
        </p:txBody>
      </p:sp>
      <p:sp>
        <p:nvSpPr>
          <p:cNvPr id="2" name="Rectangle 1">
            <a:extLst>
              <a:ext uri="{FF2B5EF4-FFF2-40B4-BE49-F238E27FC236}">
                <a16:creationId xmlns:a16="http://schemas.microsoft.com/office/drawing/2014/main" id="{474D9520-32BD-2440-B46C-7556BE9B8FA5}"/>
              </a:ext>
            </a:extLst>
          </p:cNvPr>
          <p:cNvSpPr/>
          <p:nvPr/>
        </p:nvSpPr>
        <p:spPr>
          <a:xfrm>
            <a:off x="226540" y="5329327"/>
            <a:ext cx="4238981"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latin typeface="Calibri"/>
                <a:ea typeface="+mj-ea"/>
                <a:cs typeface="+mj-cs"/>
              </a:rPr>
              <a:t>Do verification in 10-bit range</a:t>
            </a:r>
          </a:p>
        </p:txBody>
      </p:sp>
      <p:sp>
        <p:nvSpPr>
          <p:cNvPr id="28" name="Rectangle 27">
            <a:extLst>
              <a:ext uri="{FF2B5EF4-FFF2-40B4-BE49-F238E27FC236}">
                <a16:creationId xmlns:a16="http://schemas.microsoft.com/office/drawing/2014/main" id="{04446860-4854-0040-B268-85C3E883CBFC}"/>
              </a:ext>
            </a:extLst>
          </p:cNvPr>
          <p:cNvSpPr/>
          <p:nvPr/>
        </p:nvSpPr>
        <p:spPr>
          <a:xfrm>
            <a:off x="227025" y="5784589"/>
            <a:ext cx="7726602"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latin typeface="Calibri"/>
                <a:ea typeface="+mj-ea"/>
                <a:cs typeface="+mj-cs"/>
              </a:rPr>
              <a:t>Add the counterexample into input if the verification fails  </a:t>
            </a:r>
          </a:p>
        </p:txBody>
      </p:sp>
      <p:sp>
        <p:nvSpPr>
          <p:cNvPr id="29" name="Rectangle 28">
            <a:extLst>
              <a:ext uri="{FF2B5EF4-FFF2-40B4-BE49-F238E27FC236}">
                <a16:creationId xmlns:a16="http://schemas.microsoft.com/office/drawing/2014/main" id="{5FD741BD-791F-DB4C-AE8C-EA98524781A8}"/>
              </a:ext>
            </a:extLst>
          </p:cNvPr>
          <p:cNvSpPr/>
          <p:nvPr/>
        </p:nvSpPr>
        <p:spPr>
          <a:xfrm>
            <a:off x="226540" y="4846992"/>
            <a:ext cx="6560450"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Constrain the input into 2-bit range for synthesis</a:t>
            </a:r>
          </a:p>
        </p:txBody>
      </p:sp>
      <p:sp>
        <p:nvSpPr>
          <p:cNvPr id="30" name="TextBox 29">
            <a:extLst>
              <a:ext uri="{FF2B5EF4-FFF2-40B4-BE49-F238E27FC236}">
                <a16:creationId xmlns:a16="http://schemas.microsoft.com/office/drawing/2014/main" id="{22385064-C11A-2A4D-B32E-1F4ABA0D5874}"/>
              </a:ext>
            </a:extLst>
          </p:cNvPr>
          <p:cNvSpPr txBox="1"/>
          <p:nvPr/>
        </p:nvSpPr>
        <p:spPr>
          <a:xfrm>
            <a:off x="9347820" y="3320724"/>
            <a:ext cx="1147610" cy="323165"/>
          </a:xfrm>
          <a:prstGeom prst="rect">
            <a:avLst/>
          </a:prstGeom>
          <a:noFill/>
        </p:spPr>
        <p:txBody>
          <a:bodyPr wrap="square" rtlCol="0">
            <a:spAutoFit/>
          </a:bodyPr>
          <a:lstStyle/>
          <a:p>
            <a:pPr algn="ctr"/>
            <a:r>
              <a:rPr lang="en-US" sz="1500" b="1" dirty="0"/>
              <a:t>Z3</a:t>
            </a:r>
          </a:p>
        </p:txBody>
      </p:sp>
    </p:spTree>
    <p:extLst>
      <p:ext uri="{BB962C8B-B14F-4D97-AF65-F5344CB8AC3E}">
        <p14:creationId xmlns:p14="http://schemas.microsoft.com/office/powerpoint/2010/main" val="829517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Arrow Connector 26">
            <a:extLst>
              <a:ext uri="{FF2B5EF4-FFF2-40B4-BE49-F238E27FC236}">
                <a16:creationId xmlns:a16="http://schemas.microsoft.com/office/drawing/2014/main" id="{61DB14EC-9C2D-4873-832C-1325D68DF011}"/>
              </a:ext>
            </a:extLst>
          </p:cNvPr>
          <p:cNvCxnSpPr>
            <a:cxnSpLocks/>
            <a:stCxn id="52" idx="3"/>
          </p:cNvCxnSpPr>
          <p:nvPr/>
        </p:nvCxnSpPr>
        <p:spPr>
          <a:xfrm flipV="1">
            <a:off x="8208866" y="1430207"/>
            <a:ext cx="1239496" cy="1503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D7E81D9-0CB3-4D4C-8C4C-A2813B6C485B}"/>
              </a:ext>
            </a:extLst>
          </p:cNvPr>
          <p:cNvCxnSpPr>
            <a:cxnSpLocks/>
            <a:stCxn id="54" idx="3"/>
          </p:cNvCxnSpPr>
          <p:nvPr/>
        </p:nvCxnSpPr>
        <p:spPr>
          <a:xfrm flipV="1">
            <a:off x="8208866" y="2362005"/>
            <a:ext cx="1286947" cy="7901"/>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B3A9A4F-3F92-4EFE-B1C4-88DDBD0B094D}"/>
              </a:ext>
            </a:extLst>
          </p:cNvPr>
          <p:cNvCxnSpPr>
            <a:cxnSpLocks/>
            <a:stCxn id="56" idx="3"/>
          </p:cNvCxnSpPr>
          <p:nvPr/>
        </p:nvCxnSpPr>
        <p:spPr>
          <a:xfrm flipV="1">
            <a:off x="8208866" y="3276913"/>
            <a:ext cx="1300489" cy="10213"/>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DF7B819-776C-47D1-B391-ADA90ADB1364}"/>
              </a:ext>
            </a:extLst>
          </p:cNvPr>
          <p:cNvCxnSpPr>
            <a:cxnSpLocks/>
            <a:stCxn id="58" idx="3"/>
          </p:cNvCxnSpPr>
          <p:nvPr/>
        </p:nvCxnSpPr>
        <p:spPr>
          <a:xfrm flipV="1">
            <a:off x="8208866" y="4187297"/>
            <a:ext cx="1303064" cy="1492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grpSp>
        <p:nvGrpSpPr>
          <p:cNvPr id="51" name="Group 50">
            <a:extLst>
              <a:ext uri="{FF2B5EF4-FFF2-40B4-BE49-F238E27FC236}">
                <a16:creationId xmlns:a16="http://schemas.microsoft.com/office/drawing/2014/main" id="{9DD8405F-5A8B-7E4E-847E-39DD11B23FE4}"/>
              </a:ext>
            </a:extLst>
          </p:cNvPr>
          <p:cNvGrpSpPr/>
          <p:nvPr/>
        </p:nvGrpSpPr>
        <p:grpSpPr>
          <a:xfrm>
            <a:off x="3482804" y="1037960"/>
            <a:ext cx="2276419" cy="3614083"/>
            <a:chOff x="1824105" y="562095"/>
            <a:chExt cx="1425880" cy="2375796"/>
          </a:xfrm>
        </p:grpSpPr>
        <p:sp>
          <p:nvSpPr>
            <p:cNvPr id="53" name="Rounded Rectangle 195">
              <a:extLst>
                <a:ext uri="{FF2B5EF4-FFF2-40B4-BE49-F238E27FC236}">
                  <a16:creationId xmlns:a16="http://schemas.microsoft.com/office/drawing/2014/main" id="{4299DAAC-DCA9-7B4A-AE49-3D812AB188AE}"/>
                </a:ext>
              </a:extLst>
            </p:cNvPr>
            <p:cNvSpPr/>
            <p:nvPr/>
          </p:nvSpPr>
          <p:spPr>
            <a:xfrm>
              <a:off x="1824105" y="562095"/>
              <a:ext cx="1417477" cy="2375796"/>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2800" dirty="0">
                <a:solidFill>
                  <a:schemeClr val="tx1"/>
                </a:solidFill>
              </a:endParaRPr>
            </a:p>
          </p:txBody>
        </p:sp>
        <p:cxnSp>
          <p:nvCxnSpPr>
            <p:cNvPr id="55" name="Straight Connector 54">
              <a:extLst>
                <a:ext uri="{FF2B5EF4-FFF2-40B4-BE49-F238E27FC236}">
                  <a16:creationId xmlns:a16="http://schemas.microsoft.com/office/drawing/2014/main" id="{D0FC0221-6FD1-FD41-A2F2-0350B65FC87F}"/>
                </a:ext>
              </a:extLst>
            </p:cNvPr>
            <p:cNvCxnSpPr>
              <a:cxnSpLocks/>
            </p:cNvCxnSpPr>
            <p:nvPr/>
          </p:nvCxnSpPr>
          <p:spPr>
            <a:xfrm>
              <a:off x="1824105" y="1780549"/>
              <a:ext cx="14174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66F68648-1E71-B54A-A205-B48ADACFEF05}"/>
                </a:ext>
              </a:extLst>
            </p:cNvPr>
            <p:cNvCxnSpPr/>
            <p:nvPr/>
          </p:nvCxnSpPr>
          <p:spPr>
            <a:xfrm>
              <a:off x="1832508" y="2339162"/>
              <a:ext cx="14174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0D07647F-66BF-1A48-8615-49A22D24B1FB}"/>
                </a:ext>
              </a:extLst>
            </p:cNvPr>
            <p:cNvCxnSpPr/>
            <p:nvPr/>
          </p:nvCxnSpPr>
          <p:spPr>
            <a:xfrm>
              <a:off x="1824105" y="1143002"/>
              <a:ext cx="1417477"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3DB72743-ED0B-E94F-AE10-456586C74CF0}"/>
              </a:ext>
            </a:extLst>
          </p:cNvPr>
          <p:cNvSpPr txBox="1"/>
          <p:nvPr/>
        </p:nvSpPr>
        <p:spPr>
          <a:xfrm>
            <a:off x="3605576" y="1160015"/>
            <a:ext cx="2159283" cy="523220"/>
          </a:xfrm>
          <a:prstGeom prst="rect">
            <a:avLst/>
          </a:prstGeom>
          <a:noFill/>
        </p:spPr>
        <p:txBody>
          <a:bodyPr wrap="square" rtlCol="0">
            <a:spAutoFit/>
          </a:bodyPr>
          <a:lstStyle/>
          <a:p>
            <a:r>
              <a:rPr lang="en-US" sz="2800" dirty="0"/>
              <a:t>Container 1</a:t>
            </a:r>
          </a:p>
        </p:txBody>
      </p:sp>
      <p:sp>
        <p:nvSpPr>
          <p:cNvPr id="61" name="TextBox 60">
            <a:extLst>
              <a:ext uri="{FF2B5EF4-FFF2-40B4-BE49-F238E27FC236}">
                <a16:creationId xmlns:a16="http://schemas.microsoft.com/office/drawing/2014/main" id="{F6C83BF2-E717-A541-AA8F-F06C547B83AE}"/>
              </a:ext>
            </a:extLst>
          </p:cNvPr>
          <p:cNvSpPr txBox="1"/>
          <p:nvPr/>
        </p:nvSpPr>
        <p:spPr>
          <a:xfrm>
            <a:off x="3605576" y="2140391"/>
            <a:ext cx="2159283" cy="523220"/>
          </a:xfrm>
          <a:prstGeom prst="rect">
            <a:avLst/>
          </a:prstGeom>
          <a:noFill/>
        </p:spPr>
        <p:txBody>
          <a:bodyPr wrap="square" rtlCol="0">
            <a:spAutoFit/>
          </a:bodyPr>
          <a:lstStyle/>
          <a:p>
            <a:r>
              <a:rPr lang="en-US" sz="2800" dirty="0"/>
              <a:t>Container 2</a:t>
            </a:r>
          </a:p>
        </p:txBody>
      </p:sp>
      <p:sp>
        <p:nvSpPr>
          <p:cNvPr id="62" name="TextBox 61">
            <a:extLst>
              <a:ext uri="{FF2B5EF4-FFF2-40B4-BE49-F238E27FC236}">
                <a16:creationId xmlns:a16="http://schemas.microsoft.com/office/drawing/2014/main" id="{2333593A-E98B-D54A-9F94-FAFEEE71721B}"/>
              </a:ext>
            </a:extLst>
          </p:cNvPr>
          <p:cNvSpPr txBox="1"/>
          <p:nvPr/>
        </p:nvSpPr>
        <p:spPr>
          <a:xfrm>
            <a:off x="3605576" y="2961609"/>
            <a:ext cx="2159283" cy="523220"/>
          </a:xfrm>
          <a:prstGeom prst="rect">
            <a:avLst/>
          </a:prstGeom>
          <a:noFill/>
        </p:spPr>
        <p:txBody>
          <a:bodyPr wrap="square" rtlCol="0">
            <a:spAutoFit/>
          </a:bodyPr>
          <a:lstStyle/>
          <a:p>
            <a:r>
              <a:rPr lang="en-US" sz="2800" dirty="0"/>
              <a:t>Container 3</a:t>
            </a:r>
          </a:p>
        </p:txBody>
      </p:sp>
      <p:sp>
        <p:nvSpPr>
          <p:cNvPr id="63" name="TextBox 62">
            <a:extLst>
              <a:ext uri="{FF2B5EF4-FFF2-40B4-BE49-F238E27FC236}">
                <a16:creationId xmlns:a16="http://schemas.microsoft.com/office/drawing/2014/main" id="{577F9E0D-CD2C-3040-8586-4F10E6B93D8D}"/>
              </a:ext>
            </a:extLst>
          </p:cNvPr>
          <p:cNvSpPr txBox="1"/>
          <p:nvPr/>
        </p:nvSpPr>
        <p:spPr>
          <a:xfrm>
            <a:off x="3632780" y="3843917"/>
            <a:ext cx="2159283" cy="523220"/>
          </a:xfrm>
          <a:prstGeom prst="rect">
            <a:avLst/>
          </a:prstGeom>
          <a:noFill/>
        </p:spPr>
        <p:txBody>
          <a:bodyPr wrap="square" rtlCol="0">
            <a:spAutoFit/>
          </a:bodyPr>
          <a:lstStyle/>
          <a:p>
            <a:r>
              <a:rPr lang="en-US" sz="2800" dirty="0"/>
              <a:t>Container 4</a:t>
            </a:r>
          </a:p>
        </p:txBody>
      </p:sp>
      <p:cxnSp>
        <p:nvCxnSpPr>
          <p:cNvPr id="64" name="Straight Arrow Connector 63">
            <a:extLst>
              <a:ext uri="{FF2B5EF4-FFF2-40B4-BE49-F238E27FC236}">
                <a16:creationId xmlns:a16="http://schemas.microsoft.com/office/drawing/2014/main" id="{D8F3CD5E-F575-6545-B084-3269EDC09A54}"/>
              </a:ext>
            </a:extLst>
          </p:cNvPr>
          <p:cNvCxnSpPr>
            <a:cxnSpLocks/>
            <a:stCxn id="68" idx="3"/>
          </p:cNvCxnSpPr>
          <p:nvPr/>
        </p:nvCxnSpPr>
        <p:spPr>
          <a:xfrm>
            <a:off x="1732300" y="1445237"/>
            <a:ext cx="1750504" cy="1827157"/>
          </a:xfrm>
          <a:prstGeom prst="straightConnector1">
            <a:avLst/>
          </a:prstGeom>
          <a:ln w="635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CDDB4A67-E775-D947-AB46-EB657B7667E9}"/>
              </a:ext>
            </a:extLst>
          </p:cNvPr>
          <p:cNvCxnSpPr>
            <a:cxnSpLocks/>
          </p:cNvCxnSpPr>
          <p:nvPr/>
        </p:nvCxnSpPr>
        <p:spPr>
          <a:xfrm>
            <a:off x="2126029" y="2276297"/>
            <a:ext cx="1356776" cy="280104"/>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0E8013F-85E7-8B4E-8855-7140D46E0832}"/>
              </a:ext>
            </a:extLst>
          </p:cNvPr>
          <p:cNvCxnSpPr>
            <a:cxnSpLocks/>
            <a:stCxn id="71" idx="3"/>
          </p:cNvCxnSpPr>
          <p:nvPr/>
        </p:nvCxnSpPr>
        <p:spPr>
          <a:xfrm flipV="1">
            <a:off x="1732300" y="1254613"/>
            <a:ext cx="1750510" cy="2947610"/>
          </a:xfrm>
          <a:prstGeom prst="straightConnector1">
            <a:avLst/>
          </a:prstGeom>
          <a:ln w="635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3A657FD2-2E1C-454A-8D7C-CB371A5970F3}"/>
              </a:ext>
            </a:extLst>
          </p:cNvPr>
          <p:cNvCxnSpPr>
            <a:cxnSpLocks/>
            <a:stCxn id="70" idx="3"/>
            <a:endCxn id="63" idx="1"/>
          </p:cNvCxnSpPr>
          <p:nvPr/>
        </p:nvCxnSpPr>
        <p:spPr>
          <a:xfrm>
            <a:off x="1732300" y="3287126"/>
            <a:ext cx="1900480" cy="818401"/>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606105DC-9020-6541-941D-41DE3526462F}"/>
              </a:ext>
            </a:extLst>
          </p:cNvPr>
          <p:cNvGrpSpPr/>
          <p:nvPr/>
        </p:nvGrpSpPr>
        <p:grpSpPr>
          <a:xfrm>
            <a:off x="9511930" y="1037960"/>
            <a:ext cx="2276419" cy="3614083"/>
            <a:chOff x="1824105" y="562095"/>
            <a:chExt cx="1425880" cy="2375796"/>
          </a:xfrm>
        </p:grpSpPr>
        <p:sp>
          <p:nvSpPr>
            <p:cNvPr id="39" name="Rounded Rectangle 195">
              <a:extLst>
                <a:ext uri="{FF2B5EF4-FFF2-40B4-BE49-F238E27FC236}">
                  <a16:creationId xmlns:a16="http://schemas.microsoft.com/office/drawing/2014/main" id="{2842D3DE-C12F-7942-9EF7-540C1290FA69}"/>
                </a:ext>
              </a:extLst>
            </p:cNvPr>
            <p:cNvSpPr/>
            <p:nvPr/>
          </p:nvSpPr>
          <p:spPr>
            <a:xfrm>
              <a:off x="1824105" y="562095"/>
              <a:ext cx="1417477" cy="2375796"/>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2800" dirty="0">
                <a:solidFill>
                  <a:schemeClr val="tx1"/>
                </a:solidFill>
              </a:endParaRPr>
            </a:p>
          </p:txBody>
        </p:sp>
        <p:cxnSp>
          <p:nvCxnSpPr>
            <p:cNvPr id="40" name="Straight Connector 39">
              <a:extLst>
                <a:ext uri="{FF2B5EF4-FFF2-40B4-BE49-F238E27FC236}">
                  <a16:creationId xmlns:a16="http://schemas.microsoft.com/office/drawing/2014/main" id="{C52069C9-346D-7043-94BD-791F608A2ED5}"/>
                </a:ext>
              </a:extLst>
            </p:cNvPr>
            <p:cNvCxnSpPr>
              <a:cxnSpLocks/>
            </p:cNvCxnSpPr>
            <p:nvPr/>
          </p:nvCxnSpPr>
          <p:spPr>
            <a:xfrm>
              <a:off x="1824105" y="1780549"/>
              <a:ext cx="14174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908B5B6-E9F2-7C4C-A5FF-715DC8E0634C}"/>
                </a:ext>
              </a:extLst>
            </p:cNvPr>
            <p:cNvCxnSpPr/>
            <p:nvPr/>
          </p:nvCxnSpPr>
          <p:spPr>
            <a:xfrm>
              <a:off x="1832508" y="2339162"/>
              <a:ext cx="14174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48C0040-2513-3946-9CFB-8C8F635602F9}"/>
                </a:ext>
              </a:extLst>
            </p:cNvPr>
            <p:cNvCxnSpPr/>
            <p:nvPr/>
          </p:nvCxnSpPr>
          <p:spPr>
            <a:xfrm>
              <a:off x="1824105" y="1143002"/>
              <a:ext cx="1417477"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3" name="TextBox 42">
            <a:extLst>
              <a:ext uri="{FF2B5EF4-FFF2-40B4-BE49-F238E27FC236}">
                <a16:creationId xmlns:a16="http://schemas.microsoft.com/office/drawing/2014/main" id="{3CD5044F-6EB7-CA44-9761-C9288BE81F7D}"/>
              </a:ext>
            </a:extLst>
          </p:cNvPr>
          <p:cNvSpPr txBox="1"/>
          <p:nvPr/>
        </p:nvSpPr>
        <p:spPr>
          <a:xfrm>
            <a:off x="9647058" y="1172372"/>
            <a:ext cx="2159283" cy="523220"/>
          </a:xfrm>
          <a:prstGeom prst="rect">
            <a:avLst/>
          </a:prstGeom>
          <a:noFill/>
        </p:spPr>
        <p:txBody>
          <a:bodyPr wrap="square" rtlCol="0">
            <a:spAutoFit/>
          </a:bodyPr>
          <a:lstStyle/>
          <a:p>
            <a:r>
              <a:rPr lang="en-US" sz="2800" dirty="0"/>
              <a:t>Container 1</a:t>
            </a:r>
          </a:p>
        </p:txBody>
      </p:sp>
      <p:sp>
        <p:nvSpPr>
          <p:cNvPr id="44" name="TextBox 43">
            <a:extLst>
              <a:ext uri="{FF2B5EF4-FFF2-40B4-BE49-F238E27FC236}">
                <a16:creationId xmlns:a16="http://schemas.microsoft.com/office/drawing/2014/main" id="{2254B6B0-A868-DF41-8B94-87FDC5E7726C}"/>
              </a:ext>
            </a:extLst>
          </p:cNvPr>
          <p:cNvSpPr txBox="1"/>
          <p:nvPr/>
        </p:nvSpPr>
        <p:spPr>
          <a:xfrm>
            <a:off x="9647058" y="2152748"/>
            <a:ext cx="2159283" cy="523220"/>
          </a:xfrm>
          <a:prstGeom prst="rect">
            <a:avLst/>
          </a:prstGeom>
          <a:noFill/>
        </p:spPr>
        <p:txBody>
          <a:bodyPr wrap="square" rtlCol="0">
            <a:spAutoFit/>
          </a:bodyPr>
          <a:lstStyle/>
          <a:p>
            <a:r>
              <a:rPr lang="en-US" sz="2800" dirty="0"/>
              <a:t>Container 2</a:t>
            </a:r>
          </a:p>
        </p:txBody>
      </p:sp>
      <p:sp>
        <p:nvSpPr>
          <p:cNvPr id="45" name="TextBox 44">
            <a:extLst>
              <a:ext uri="{FF2B5EF4-FFF2-40B4-BE49-F238E27FC236}">
                <a16:creationId xmlns:a16="http://schemas.microsoft.com/office/drawing/2014/main" id="{B2BB419C-B4B3-9F44-961D-1E84E68373BC}"/>
              </a:ext>
            </a:extLst>
          </p:cNvPr>
          <p:cNvSpPr txBox="1"/>
          <p:nvPr/>
        </p:nvSpPr>
        <p:spPr>
          <a:xfrm>
            <a:off x="9647058" y="2973966"/>
            <a:ext cx="2159283" cy="523220"/>
          </a:xfrm>
          <a:prstGeom prst="rect">
            <a:avLst/>
          </a:prstGeom>
          <a:noFill/>
        </p:spPr>
        <p:txBody>
          <a:bodyPr wrap="square" rtlCol="0">
            <a:spAutoFit/>
          </a:bodyPr>
          <a:lstStyle/>
          <a:p>
            <a:r>
              <a:rPr lang="en-US" sz="2800" dirty="0"/>
              <a:t>Container 3</a:t>
            </a:r>
          </a:p>
        </p:txBody>
      </p:sp>
      <p:sp>
        <p:nvSpPr>
          <p:cNvPr id="46" name="TextBox 45">
            <a:extLst>
              <a:ext uri="{FF2B5EF4-FFF2-40B4-BE49-F238E27FC236}">
                <a16:creationId xmlns:a16="http://schemas.microsoft.com/office/drawing/2014/main" id="{B3491A46-5CE8-4246-9018-3BB514367AB7}"/>
              </a:ext>
            </a:extLst>
          </p:cNvPr>
          <p:cNvSpPr txBox="1"/>
          <p:nvPr/>
        </p:nvSpPr>
        <p:spPr>
          <a:xfrm>
            <a:off x="9674262" y="3856274"/>
            <a:ext cx="2159283" cy="523220"/>
          </a:xfrm>
          <a:prstGeom prst="rect">
            <a:avLst/>
          </a:prstGeom>
          <a:noFill/>
        </p:spPr>
        <p:txBody>
          <a:bodyPr wrap="square" rtlCol="0">
            <a:spAutoFit/>
          </a:bodyPr>
          <a:lstStyle/>
          <a:p>
            <a:r>
              <a:rPr lang="en-US" sz="2800" dirty="0"/>
              <a:t>Container 4</a:t>
            </a:r>
          </a:p>
        </p:txBody>
      </p:sp>
      <p:sp>
        <p:nvSpPr>
          <p:cNvPr id="52" name="Rounded Rectangle 98">
            <a:extLst>
              <a:ext uri="{FF2B5EF4-FFF2-40B4-BE49-F238E27FC236}">
                <a16:creationId xmlns:a16="http://schemas.microsoft.com/office/drawing/2014/main" id="{CF8992F2-6E7E-114F-B2F7-D3CD61F93C2A}"/>
              </a:ext>
            </a:extLst>
          </p:cNvPr>
          <p:cNvSpPr/>
          <p:nvPr/>
        </p:nvSpPr>
        <p:spPr>
          <a:xfrm>
            <a:off x="6770916" y="1099976"/>
            <a:ext cx="1437950" cy="690522"/>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1</a:t>
            </a:r>
          </a:p>
        </p:txBody>
      </p:sp>
      <p:sp>
        <p:nvSpPr>
          <p:cNvPr id="54" name="Rounded Rectangle 98">
            <a:extLst>
              <a:ext uri="{FF2B5EF4-FFF2-40B4-BE49-F238E27FC236}">
                <a16:creationId xmlns:a16="http://schemas.microsoft.com/office/drawing/2014/main" id="{A2411BC8-3465-B14F-9A2E-6E48EC935CD1}"/>
              </a:ext>
            </a:extLst>
          </p:cNvPr>
          <p:cNvSpPr/>
          <p:nvPr/>
        </p:nvSpPr>
        <p:spPr>
          <a:xfrm>
            <a:off x="6770916" y="2024649"/>
            <a:ext cx="1437950" cy="690514"/>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2</a:t>
            </a:r>
          </a:p>
        </p:txBody>
      </p:sp>
      <p:sp>
        <p:nvSpPr>
          <p:cNvPr id="56" name="Rounded Rectangle 98">
            <a:extLst>
              <a:ext uri="{FF2B5EF4-FFF2-40B4-BE49-F238E27FC236}">
                <a16:creationId xmlns:a16="http://schemas.microsoft.com/office/drawing/2014/main" id="{27336404-C1B7-1B45-AB5A-54112F303CD1}"/>
              </a:ext>
            </a:extLst>
          </p:cNvPr>
          <p:cNvSpPr/>
          <p:nvPr/>
        </p:nvSpPr>
        <p:spPr>
          <a:xfrm>
            <a:off x="6770916" y="2948705"/>
            <a:ext cx="1437950" cy="676841"/>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3</a:t>
            </a:r>
          </a:p>
        </p:txBody>
      </p:sp>
      <p:sp>
        <p:nvSpPr>
          <p:cNvPr id="58" name="Rounded Rectangle 98">
            <a:extLst>
              <a:ext uri="{FF2B5EF4-FFF2-40B4-BE49-F238E27FC236}">
                <a16:creationId xmlns:a16="http://schemas.microsoft.com/office/drawing/2014/main" id="{F4A99C83-07AB-7E4C-B5CF-35058B966950}"/>
              </a:ext>
            </a:extLst>
          </p:cNvPr>
          <p:cNvSpPr/>
          <p:nvPr/>
        </p:nvSpPr>
        <p:spPr>
          <a:xfrm>
            <a:off x="6770916" y="3859478"/>
            <a:ext cx="1437950" cy="685489"/>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4</a:t>
            </a:r>
          </a:p>
        </p:txBody>
      </p:sp>
      <p:sp>
        <p:nvSpPr>
          <p:cNvPr id="68" name="Rounded Rectangle 98">
            <a:extLst>
              <a:ext uri="{FF2B5EF4-FFF2-40B4-BE49-F238E27FC236}">
                <a16:creationId xmlns:a16="http://schemas.microsoft.com/office/drawing/2014/main" id="{8F6796E2-F5C3-9844-874C-0A7D91BDF81E}"/>
              </a:ext>
            </a:extLst>
          </p:cNvPr>
          <p:cNvSpPr/>
          <p:nvPr/>
        </p:nvSpPr>
        <p:spPr>
          <a:xfrm>
            <a:off x="294350" y="1099976"/>
            <a:ext cx="1437950" cy="690522"/>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1</a:t>
            </a:r>
          </a:p>
        </p:txBody>
      </p:sp>
      <p:sp>
        <p:nvSpPr>
          <p:cNvPr id="69" name="Rounded Rectangle 98">
            <a:extLst>
              <a:ext uri="{FF2B5EF4-FFF2-40B4-BE49-F238E27FC236}">
                <a16:creationId xmlns:a16="http://schemas.microsoft.com/office/drawing/2014/main" id="{63CB4A03-02D9-6540-9155-8CEC7CDD7D54}"/>
              </a:ext>
            </a:extLst>
          </p:cNvPr>
          <p:cNvSpPr/>
          <p:nvPr/>
        </p:nvSpPr>
        <p:spPr>
          <a:xfrm>
            <a:off x="294350" y="2024649"/>
            <a:ext cx="1437950" cy="690514"/>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2</a:t>
            </a:r>
          </a:p>
        </p:txBody>
      </p:sp>
      <p:sp>
        <p:nvSpPr>
          <p:cNvPr id="70" name="Rounded Rectangle 98">
            <a:extLst>
              <a:ext uri="{FF2B5EF4-FFF2-40B4-BE49-F238E27FC236}">
                <a16:creationId xmlns:a16="http://schemas.microsoft.com/office/drawing/2014/main" id="{0BE9D63A-81EE-A341-A287-F25BFB6B442B}"/>
              </a:ext>
            </a:extLst>
          </p:cNvPr>
          <p:cNvSpPr/>
          <p:nvPr/>
        </p:nvSpPr>
        <p:spPr>
          <a:xfrm>
            <a:off x="294350" y="2948705"/>
            <a:ext cx="1437950" cy="676841"/>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3</a:t>
            </a:r>
          </a:p>
        </p:txBody>
      </p:sp>
      <p:sp>
        <p:nvSpPr>
          <p:cNvPr id="71" name="Rounded Rectangle 98">
            <a:extLst>
              <a:ext uri="{FF2B5EF4-FFF2-40B4-BE49-F238E27FC236}">
                <a16:creationId xmlns:a16="http://schemas.microsoft.com/office/drawing/2014/main" id="{F71AD462-FC55-5747-8DB9-B590EFEED6AB}"/>
              </a:ext>
            </a:extLst>
          </p:cNvPr>
          <p:cNvSpPr/>
          <p:nvPr/>
        </p:nvSpPr>
        <p:spPr>
          <a:xfrm>
            <a:off x="294350" y="3859478"/>
            <a:ext cx="1437950" cy="685489"/>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4</a:t>
            </a:r>
          </a:p>
        </p:txBody>
      </p:sp>
      <p:sp>
        <p:nvSpPr>
          <p:cNvPr id="72" name="TextBox 71">
            <a:extLst>
              <a:ext uri="{FF2B5EF4-FFF2-40B4-BE49-F238E27FC236}">
                <a16:creationId xmlns:a16="http://schemas.microsoft.com/office/drawing/2014/main" id="{D95AB600-CDBD-DD48-BF35-F2B9688853AF}"/>
              </a:ext>
            </a:extLst>
          </p:cNvPr>
          <p:cNvSpPr txBox="1"/>
          <p:nvPr/>
        </p:nvSpPr>
        <p:spPr>
          <a:xfrm>
            <a:off x="977742" y="4725693"/>
            <a:ext cx="4368762" cy="523220"/>
          </a:xfrm>
          <a:prstGeom prst="rect">
            <a:avLst/>
          </a:prstGeom>
          <a:noFill/>
        </p:spPr>
        <p:txBody>
          <a:bodyPr wrap="square" rtlCol="0">
            <a:spAutoFit/>
          </a:bodyPr>
          <a:lstStyle/>
          <a:p>
            <a:r>
              <a:rPr lang="en-US" sz="2800" dirty="0"/>
              <a:t>Indicator-variable allocation</a:t>
            </a:r>
          </a:p>
        </p:txBody>
      </p:sp>
      <p:sp>
        <p:nvSpPr>
          <p:cNvPr id="73" name="TextBox 72">
            <a:extLst>
              <a:ext uri="{FF2B5EF4-FFF2-40B4-BE49-F238E27FC236}">
                <a16:creationId xmlns:a16="http://schemas.microsoft.com/office/drawing/2014/main" id="{8A51BE10-177B-AE4C-9245-BFA8FC937F9A}"/>
              </a:ext>
            </a:extLst>
          </p:cNvPr>
          <p:cNvSpPr txBox="1"/>
          <p:nvPr/>
        </p:nvSpPr>
        <p:spPr>
          <a:xfrm>
            <a:off x="7333692" y="4725693"/>
            <a:ext cx="3187499" cy="523220"/>
          </a:xfrm>
          <a:prstGeom prst="rect">
            <a:avLst/>
          </a:prstGeom>
          <a:noFill/>
        </p:spPr>
        <p:txBody>
          <a:bodyPr wrap="square" rtlCol="0">
            <a:spAutoFit/>
          </a:bodyPr>
          <a:lstStyle/>
          <a:p>
            <a:r>
              <a:rPr lang="en-US" sz="2800" dirty="0"/>
              <a:t>Canonical allocation</a:t>
            </a:r>
          </a:p>
        </p:txBody>
      </p:sp>
      <p:sp>
        <p:nvSpPr>
          <p:cNvPr id="3" name="Rectangle 2">
            <a:extLst>
              <a:ext uri="{FF2B5EF4-FFF2-40B4-BE49-F238E27FC236}">
                <a16:creationId xmlns:a16="http://schemas.microsoft.com/office/drawing/2014/main" id="{D7B2C905-1C57-3A49-9FCA-CBA37FDA671F}"/>
              </a:ext>
            </a:extLst>
          </p:cNvPr>
          <p:cNvSpPr/>
          <p:nvPr/>
        </p:nvSpPr>
        <p:spPr>
          <a:xfrm>
            <a:off x="601100" y="355059"/>
            <a:ext cx="4893584" cy="369332"/>
          </a:xfrm>
          <a:prstGeom prst="rect">
            <a:avLst/>
          </a:prstGeom>
        </p:spPr>
        <p:txBody>
          <a:bodyPr wrap="none">
            <a:spAutoFit/>
          </a:bodyPr>
          <a:lstStyle/>
          <a:p>
            <a:r>
              <a:rPr lang="en-US" b="1"/>
              <a:t>Canonicalized allocation vs synthesized allocation</a:t>
            </a:r>
          </a:p>
        </p:txBody>
      </p:sp>
      <p:sp>
        <p:nvSpPr>
          <p:cNvPr id="47" name="Rectangle 46">
            <a:extLst>
              <a:ext uri="{FF2B5EF4-FFF2-40B4-BE49-F238E27FC236}">
                <a16:creationId xmlns:a16="http://schemas.microsoft.com/office/drawing/2014/main" id="{B1ABA3FC-E6AE-3E49-82F9-86AD23A531F0}"/>
              </a:ext>
            </a:extLst>
          </p:cNvPr>
          <p:cNvSpPr/>
          <p:nvPr/>
        </p:nvSpPr>
        <p:spPr>
          <a:xfrm>
            <a:off x="226540" y="5724739"/>
            <a:ext cx="10598542"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Synthesized-allocation and Canonicalized-allocation are “semantically” equivalent</a:t>
            </a:r>
          </a:p>
        </p:txBody>
      </p:sp>
      <p:sp>
        <p:nvSpPr>
          <p:cNvPr id="48" name="Rectangle 47">
            <a:extLst>
              <a:ext uri="{FF2B5EF4-FFF2-40B4-BE49-F238E27FC236}">
                <a16:creationId xmlns:a16="http://schemas.microsoft.com/office/drawing/2014/main" id="{B036DBF3-B11A-9843-A315-E56D875A3584}"/>
              </a:ext>
            </a:extLst>
          </p:cNvPr>
          <p:cNvSpPr/>
          <p:nvPr/>
        </p:nvSpPr>
        <p:spPr>
          <a:xfrm>
            <a:off x="227025" y="6155295"/>
            <a:ext cx="10606558"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Canonicalized-allocation has smaller search space for program synthesis problem</a:t>
            </a:r>
            <a:endParaRPr lang="en-US" sz="2400" dirty="0">
              <a:latin typeface="Calibri"/>
              <a:ea typeface="+mj-ea"/>
              <a:cs typeface="+mj-cs"/>
            </a:endParaRPr>
          </a:p>
        </p:txBody>
      </p:sp>
      <p:sp>
        <p:nvSpPr>
          <p:cNvPr id="49" name="Rectangle 48">
            <a:extLst>
              <a:ext uri="{FF2B5EF4-FFF2-40B4-BE49-F238E27FC236}">
                <a16:creationId xmlns:a16="http://schemas.microsoft.com/office/drawing/2014/main" id="{C1C7C17D-204B-5448-9E9B-3196EBFC92B8}"/>
              </a:ext>
            </a:extLst>
          </p:cNvPr>
          <p:cNvSpPr/>
          <p:nvPr/>
        </p:nvSpPr>
        <p:spPr>
          <a:xfrm>
            <a:off x="226540" y="5279479"/>
            <a:ext cx="10295832"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Synthesized-allocation and Canonicalized-allocation are “syntatically” different</a:t>
            </a:r>
          </a:p>
        </p:txBody>
      </p:sp>
    </p:spTree>
    <p:extLst>
      <p:ext uri="{BB962C8B-B14F-4D97-AF65-F5344CB8AC3E}">
        <p14:creationId xmlns:p14="http://schemas.microsoft.com/office/powerpoint/2010/main" val="2248905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7B2C905-1C57-3A49-9FCA-CBA37FDA671F}"/>
              </a:ext>
            </a:extLst>
          </p:cNvPr>
          <p:cNvSpPr/>
          <p:nvPr/>
        </p:nvSpPr>
        <p:spPr>
          <a:xfrm>
            <a:off x="601100" y="379773"/>
            <a:ext cx="3252878" cy="369332"/>
          </a:xfrm>
          <a:prstGeom prst="rect">
            <a:avLst/>
          </a:prstGeom>
        </p:spPr>
        <p:txBody>
          <a:bodyPr wrap="none">
            <a:spAutoFit/>
          </a:bodyPr>
          <a:lstStyle/>
          <a:p>
            <a:r>
              <a:rPr lang="en-US" b="1"/>
              <a:t>Gradual search for stateless ALU</a:t>
            </a:r>
          </a:p>
        </p:txBody>
      </p:sp>
      <p:sp>
        <p:nvSpPr>
          <p:cNvPr id="4" name="TextBox 3">
            <a:extLst>
              <a:ext uri="{FF2B5EF4-FFF2-40B4-BE49-F238E27FC236}">
                <a16:creationId xmlns:a16="http://schemas.microsoft.com/office/drawing/2014/main" id="{60EF046B-A10C-9E45-A65A-9286E1E73485}"/>
              </a:ext>
            </a:extLst>
          </p:cNvPr>
          <p:cNvSpPr txBox="1"/>
          <p:nvPr/>
        </p:nvSpPr>
        <p:spPr>
          <a:xfrm>
            <a:off x="4243773" y="1304741"/>
            <a:ext cx="4429126" cy="369332"/>
          </a:xfrm>
          <a:prstGeom prst="rect">
            <a:avLst/>
          </a:prstGeom>
          <a:noFill/>
        </p:spPr>
        <p:txBody>
          <a:bodyPr wrap="square" rtlCol="0">
            <a:spAutoFit/>
          </a:bodyPr>
          <a:lstStyle/>
          <a:p>
            <a:r>
              <a:rPr lang="en-US"/>
              <a:t>Stateless alu</a:t>
            </a:r>
          </a:p>
        </p:txBody>
      </p:sp>
      <p:sp>
        <p:nvSpPr>
          <p:cNvPr id="7" name="TextBox 6">
            <a:extLst>
              <a:ext uri="{FF2B5EF4-FFF2-40B4-BE49-F238E27FC236}">
                <a16:creationId xmlns:a16="http://schemas.microsoft.com/office/drawing/2014/main" id="{45BF686C-453A-7E4E-8207-7596EE6347BE}"/>
              </a:ext>
            </a:extLst>
          </p:cNvPr>
          <p:cNvSpPr txBox="1"/>
          <p:nvPr/>
        </p:nvSpPr>
        <p:spPr>
          <a:xfrm>
            <a:off x="3628595" y="2003458"/>
            <a:ext cx="4429126" cy="369332"/>
          </a:xfrm>
          <a:prstGeom prst="rect">
            <a:avLst/>
          </a:prstGeom>
          <a:noFill/>
        </p:spPr>
        <p:txBody>
          <a:bodyPr wrap="square" rtlCol="0">
            <a:spAutoFit/>
          </a:bodyPr>
          <a:lstStyle/>
          <a:p>
            <a:r>
              <a:rPr lang="en-US"/>
              <a:t>Stateless_alu_arith_rel_cond</a:t>
            </a:r>
          </a:p>
        </p:txBody>
      </p:sp>
      <p:sp>
        <p:nvSpPr>
          <p:cNvPr id="8" name="TextBox 7">
            <a:extLst>
              <a:ext uri="{FF2B5EF4-FFF2-40B4-BE49-F238E27FC236}">
                <a16:creationId xmlns:a16="http://schemas.microsoft.com/office/drawing/2014/main" id="{0154E959-57C0-884D-A3C6-DC570BC1BEA1}"/>
              </a:ext>
            </a:extLst>
          </p:cNvPr>
          <p:cNvSpPr txBox="1"/>
          <p:nvPr/>
        </p:nvSpPr>
        <p:spPr>
          <a:xfrm>
            <a:off x="3853978" y="2761284"/>
            <a:ext cx="4429126" cy="369332"/>
          </a:xfrm>
          <a:prstGeom prst="rect">
            <a:avLst/>
          </a:prstGeom>
          <a:noFill/>
        </p:spPr>
        <p:txBody>
          <a:bodyPr wrap="square" rtlCol="0">
            <a:spAutoFit/>
          </a:bodyPr>
          <a:lstStyle/>
          <a:p>
            <a:r>
              <a:rPr lang="en-US"/>
              <a:t>Stateless_alu_arith_rel</a:t>
            </a:r>
          </a:p>
        </p:txBody>
      </p:sp>
      <p:sp>
        <p:nvSpPr>
          <p:cNvPr id="9" name="TextBox 8">
            <a:extLst>
              <a:ext uri="{FF2B5EF4-FFF2-40B4-BE49-F238E27FC236}">
                <a16:creationId xmlns:a16="http://schemas.microsoft.com/office/drawing/2014/main" id="{0BCD4481-B9B1-4743-AE31-8094F073A817}"/>
              </a:ext>
            </a:extLst>
          </p:cNvPr>
          <p:cNvSpPr txBox="1"/>
          <p:nvPr/>
        </p:nvSpPr>
        <p:spPr>
          <a:xfrm>
            <a:off x="3951073" y="3686252"/>
            <a:ext cx="4429126" cy="369332"/>
          </a:xfrm>
          <a:prstGeom prst="rect">
            <a:avLst/>
          </a:prstGeom>
          <a:noFill/>
        </p:spPr>
        <p:txBody>
          <a:bodyPr wrap="square" rtlCol="0">
            <a:spAutoFit/>
          </a:bodyPr>
          <a:lstStyle/>
          <a:p>
            <a:r>
              <a:rPr lang="en-US"/>
              <a:t>Stateless_alu_arith</a:t>
            </a:r>
          </a:p>
        </p:txBody>
      </p:sp>
      <p:sp>
        <p:nvSpPr>
          <p:cNvPr id="10" name="Rectangle 9">
            <a:extLst>
              <a:ext uri="{FF2B5EF4-FFF2-40B4-BE49-F238E27FC236}">
                <a16:creationId xmlns:a16="http://schemas.microsoft.com/office/drawing/2014/main" id="{956A3C65-6E30-1F4D-995F-8A522BC92E5B}"/>
              </a:ext>
            </a:extLst>
          </p:cNvPr>
          <p:cNvSpPr/>
          <p:nvPr/>
        </p:nvSpPr>
        <p:spPr>
          <a:xfrm>
            <a:off x="432418" y="4958129"/>
            <a:ext cx="10290125" cy="923330"/>
          </a:xfrm>
          <a:prstGeom prst="rect">
            <a:avLst/>
          </a:prstGeom>
        </p:spPr>
        <p:txBody>
          <a:bodyPr wrap="none">
            <a:spAutoFit/>
          </a:bodyPr>
          <a:lstStyle/>
          <a:p>
            <a:r>
              <a:rPr lang="en-US" b="1">
                <a:solidFill>
                  <a:srgbClr val="FF0000"/>
                </a:solidFill>
              </a:rPr>
              <a:t>NOTE: It looks like we delete the table to compare compilation time of stateless_alu vs stateless_alu_arith</a:t>
            </a:r>
          </a:p>
          <a:p>
            <a:r>
              <a:rPr lang="en-US" b="1">
                <a:solidFill>
                  <a:srgbClr val="FF0000"/>
                </a:solidFill>
              </a:rPr>
              <a:t>             in HotNets paper. We could add them back to the paper if there is enough space (7 pages at most)</a:t>
            </a:r>
          </a:p>
          <a:p>
            <a:r>
              <a:rPr lang="en-US" b="1">
                <a:solidFill>
                  <a:srgbClr val="FF0000"/>
                </a:solidFill>
              </a:rPr>
              <a:t>             and then show the table/graph here</a:t>
            </a:r>
          </a:p>
        </p:txBody>
      </p:sp>
    </p:spTree>
    <p:extLst>
      <p:ext uri="{BB962C8B-B14F-4D97-AF65-F5344CB8AC3E}">
        <p14:creationId xmlns:p14="http://schemas.microsoft.com/office/powerpoint/2010/main" val="838572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7488B10-E791-B84B-9454-529036FFBC58}"/>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Benchmark introduction</a:t>
            </a:r>
          </a:p>
        </p:txBody>
      </p:sp>
      <p:sp>
        <p:nvSpPr>
          <p:cNvPr id="5" name="TextBox 4">
            <a:extLst>
              <a:ext uri="{FF2B5EF4-FFF2-40B4-BE49-F238E27FC236}">
                <a16:creationId xmlns:a16="http://schemas.microsoft.com/office/drawing/2014/main" id="{2E43FD2C-73AC-8340-9279-08D34ACFC067}"/>
              </a:ext>
            </a:extLst>
          </p:cNvPr>
          <p:cNvSpPr txBox="1"/>
          <p:nvPr/>
        </p:nvSpPr>
        <p:spPr>
          <a:xfrm>
            <a:off x="926757" y="1989433"/>
            <a:ext cx="6932140" cy="2585323"/>
          </a:xfrm>
          <a:prstGeom prst="rect">
            <a:avLst/>
          </a:prstGeom>
          <a:noFill/>
        </p:spPr>
        <p:txBody>
          <a:bodyPr wrap="square" rtlCol="0">
            <a:spAutoFit/>
          </a:bodyPr>
          <a:lstStyle/>
          <a:p>
            <a:pPr marL="285750" indent="-285750">
              <a:buFont typeface="Arial" panose="020B0604020202020204" pitchFamily="34" charset="0"/>
              <a:buChar char="•"/>
            </a:pPr>
            <a:r>
              <a:rPr lang="en-US" b="1"/>
              <a:t>Add (1==1)</a:t>
            </a:r>
          </a:p>
          <a:p>
            <a:pPr marL="285750" indent="-285750">
              <a:buFont typeface="Arial" panose="020B0604020202020204" pitchFamily="34" charset="0"/>
              <a:buChar char="•"/>
            </a:pPr>
            <a:endParaRPr lang="en-US" b="1"/>
          </a:p>
          <a:p>
            <a:pPr marL="285750" indent="-285750">
              <a:buFont typeface="Arial" panose="020B0604020202020204" pitchFamily="34" charset="0"/>
              <a:buChar char="•"/>
            </a:pPr>
            <a:endParaRPr lang="en-US" b="1"/>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b="1"/>
              <a:t>Switch the if-else statement</a:t>
            </a:r>
          </a:p>
          <a:p>
            <a:pPr marL="285750" indent="-285750">
              <a:buFont typeface="Arial" panose="020B0604020202020204" pitchFamily="34" charset="0"/>
              <a:buChar char="•"/>
            </a:pPr>
            <a:endParaRPr lang="en-US" b="1"/>
          </a:p>
          <a:p>
            <a:pPr marL="285750" indent="-285750">
              <a:buFont typeface="Arial" panose="020B0604020202020204" pitchFamily="34" charset="0"/>
              <a:buChar char="•"/>
            </a:pPr>
            <a:endParaRPr lang="en-US" b="1"/>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b="1"/>
              <a:t>Switch the order of statement within if </a:t>
            </a:r>
          </a:p>
        </p:txBody>
      </p:sp>
      <p:sp>
        <p:nvSpPr>
          <p:cNvPr id="6" name="TextBox 5">
            <a:extLst>
              <a:ext uri="{FF2B5EF4-FFF2-40B4-BE49-F238E27FC236}">
                <a16:creationId xmlns:a16="http://schemas.microsoft.com/office/drawing/2014/main" id="{5EDC3E62-9309-6C4A-8691-357902D7B937}"/>
              </a:ext>
            </a:extLst>
          </p:cNvPr>
          <p:cNvSpPr txBox="1"/>
          <p:nvPr/>
        </p:nvSpPr>
        <p:spPr>
          <a:xfrm>
            <a:off x="926757" y="1389809"/>
            <a:ext cx="6932140" cy="369332"/>
          </a:xfrm>
          <a:prstGeom prst="rect">
            <a:avLst/>
          </a:prstGeom>
          <a:noFill/>
        </p:spPr>
        <p:txBody>
          <a:bodyPr wrap="square" rtlCol="0">
            <a:spAutoFit/>
          </a:bodyPr>
          <a:lstStyle/>
          <a:p>
            <a:r>
              <a:rPr lang="en-US" b="1"/>
              <a:t>Totally three ways to generate mutator </a:t>
            </a:r>
          </a:p>
        </p:txBody>
      </p:sp>
      <p:sp>
        <p:nvSpPr>
          <p:cNvPr id="7" name="Rectangle 6">
            <a:extLst>
              <a:ext uri="{FF2B5EF4-FFF2-40B4-BE49-F238E27FC236}">
                <a16:creationId xmlns:a16="http://schemas.microsoft.com/office/drawing/2014/main" id="{0D4AA46B-A73E-7440-8E16-276B65AC2BD6}"/>
              </a:ext>
            </a:extLst>
          </p:cNvPr>
          <p:cNvSpPr/>
          <p:nvPr/>
        </p:nvSpPr>
        <p:spPr>
          <a:xfrm>
            <a:off x="4642021" y="3097430"/>
            <a:ext cx="7393460" cy="369332"/>
          </a:xfrm>
          <a:prstGeom prst="rect">
            <a:avLst/>
          </a:prstGeom>
        </p:spPr>
        <p:txBody>
          <a:bodyPr wrap="square">
            <a:spAutoFit/>
          </a:bodyPr>
          <a:lstStyle/>
          <a:p>
            <a:r>
              <a:rPr lang="en-US"/>
              <a:t>if (condition_1) {do A;} else {do B;} -----&gt; if(!condition_1) {do B;} else {do A;}</a:t>
            </a:r>
          </a:p>
        </p:txBody>
      </p:sp>
      <p:sp>
        <p:nvSpPr>
          <p:cNvPr id="3" name="Rectangle 2">
            <a:extLst>
              <a:ext uri="{FF2B5EF4-FFF2-40B4-BE49-F238E27FC236}">
                <a16:creationId xmlns:a16="http://schemas.microsoft.com/office/drawing/2014/main" id="{F3EB28DC-E27A-2147-9B97-993393C42118}"/>
              </a:ext>
            </a:extLst>
          </p:cNvPr>
          <p:cNvSpPr/>
          <p:nvPr/>
        </p:nvSpPr>
        <p:spPr>
          <a:xfrm>
            <a:off x="5214551" y="4159259"/>
            <a:ext cx="6820930" cy="369332"/>
          </a:xfrm>
          <a:prstGeom prst="rect">
            <a:avLst/>
          </a:prstGeom>
        </p:spPr>
        <p:txBody>
          <a:bodyPr wrap="square">
            <a:spAutoFit/>
          </a:bodyPr>
          <a:lstStyle/>
          <a:p>
            <a:r>
              <a:rPr lang="en-US"/>
              <a:t>if (condition_1 &amp;&amp; condition_2) -----&gt; if (condition_2 &amp;&amp; condition_1)</a:t>
            </a:r>
          </a:p>
        </p:txBody>
      </p:sp>
      <p:sp>
        <p:nvSpPr>
          <p:cNvPr id="8" name="Rectangle 7">
            <a:extLst>
              <a:ext uri="{FF2B5EF4-FFF2-40B4-BE49-F238E27FC236}">
                <a16:creationId xmlns:a16="http://schemas.microsoft.com/office/drawing/2014/main" id="{9371B809-CEB2-674E-A509-DAAD50B43576}"/>
              </a:ext>
            </a:extLst>
          </p:cNvPr>
          <p:cNvSpPr/>
          <p:nvPr/>
        </p:nvSpPr>
        <p:spPr>
          <a:xfrm>
            <a:off x="4662620" y="1990304"/>
            <a:ext cx="6820930" cy="369332"/>
          </a:xfrm>
          <a:prstGeom prst="rect">
            <a:avLst/>
          </a:prstGeom>
        </p:spPr>
        <p:txBody>
          <a:bodyPr wrap="square">
            <a:spAutoFit/>
          </a:bodyPr>
          <a:lstStyle/>
          <a:p>
            <a:r>
              <a:rPr lang="en-US"/>
              <a:t>if (condition_1) {do A;} -----&gt; if (condition_1 &amp;&amp; 1==1) {do A;}</a:t>
            </a:r>
          </a:p>
        </p:txBody>
      </p:sp>
      <p:sp>
        <p:nvSpPr>
          <p:cNvPr id="9" name="Oval 8">
            <a:extLst>
              <a:ext uri="{FF2B5EF4-FFF2-40B4-BE49-F238E27FC236}">
                <a16:creationId xmlns:a16="http://schemas.microsoft.com/office/drawing/2014/main" id="{8C472178-6F34-FF4F-A217-9AD4A995DDB2}"/>
              </a:ext>
            </a:extLst>
          </p:cNvPr>
          <p:cNvSpPr/>
          <p:nvPr/>
        </p:nvSpPr>
        <p:spPr>
          <a:xfrm>
            <a:off x="9045146" y="1841337"/>
            <a:ext cx="803190" cy="66726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202F55D-7C94-3844-AF03-590419D54FC3}"/>
              </a:ext>
            </a:extLst>
          </p:cNvPr>
          <p:cNvSpPr/>
          <p:nvPr/>
        </p:nvSpPr>
        <p:spPr>
          <a:xfrm>
            <a:off x="8625016" y="2937474"/>
            <a:ext cx="1371600" cy="66726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7395000-47E3-274A-B7F0-0AA4EA95B411}"/>
              </a:ext>
            </a:extLst>
          </p:cNvPr>
          <p:cNvSpPr/>
          <p:nvPr/>
        </p:nvSpPr>
        <p:spPr>
          <a:xfrm>
            <a:off x="580768" y="4897051"/>
            <a:ext cx="10775092" cy="830997"/>
          </a:xfrm>
          <a:prstGeom prst="rect">
            <a:avLst/>
          </a:prstGeom>
        </p:spPr>
        <p:txBody>
          <a:bodyPr wrap="square">
            <a:spAutoFit/>
          </a:bodyPr>
          <a:lstStyle/>
          <a:p>
            <a:pPr marL="342900" lvl="0" indent="-342900" defTabSz="457200">
              <a:spcBef>
                <a:spcPct val="0"/>
              </a:spcBef>
              <a:buFont typeface="Arial" panose="020B0604020202020204" pitchFamily="34" charset="0"/>
              <a:buChar char="•"/>
              <a:defRPr/>
            </a:pPr>
            <a:r>
              <a:rPr lang="en-US" sz="2400" dirty="0"/>
              <a:t>Manually create some ”noise” for program so as to increase compilation difficult for traditional Domino compiler</a:t>
            </a:r>
          </a:p>
        </p:txBody>
      </p:sp>
    </p:spTree>
    <p:extLst>
      <p:ext uri="{BB962C8B-B14F-4D97-AF65-F5344CB8AC3E}">
        <p14:creationId xmlns:p14="http://schemas.microsoft.com/office/powerpoint/2010/main" val="2586495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910AE-1D28-584B-A2C8-0181834E973F}"/>
              </a:ext>
            </a:extLst>
          </p:cNvPr>
          <p:cNvSpPr>
            <a:spLocks noGrp="1"/>
          </p:cNvSpPr>
          <p:nvPr>
            <p:ph type="title"/>
          </p:nvPr>
        </p:nvSpPr>
        <p:spPr/>
        <p:txBody>
          <a:bodyPr>
            <a:normAutofit/>
          </a:bodyPr>
          <a:lstStyle/>
          <a:p>
            <a:r>
              <a:rPr lang="en-US">
                <a:solidFill>
                  <a:srgbClr val="0000FF"/>
                </a:solidFill>
                <a:latin typeface="Calibri"/>
              </a:rPr>
              <a:t>Programming network devices today</a:t>
            </a:r>
          </a:p>
        </p:txBody>
      </p:sp>
      <p:sp>
        <p:nvSpPr>
          <p:cNvPr id="3" name="Content Placeholder 2">
            <a:extLst>
              <a:ext uri="{FF2B5EF4-FFF2-40B4-BE49-F238E27FC236}">
                <a16:creationId xmlns:a16="http://schemas.microsoft.com/office/drawing/2014/main" id="{82942D24-B2F5-8A4D-84CE-52B49AEDA253}"/>
              </a:ext>
            </a:extLst>
          </p:cNvPr>
          <p:cNvSpPr>
            <a:spLocks noGrp="1"/>
          </p:cNvSpPr>
          <p:nvPr>
            <p:ph idx="1"/>
          </p:nvPr>
        </p:nvSpPr>
        <p:spPr>
          <a:xfrm>
            <a:off x="838200" y="1326776"/>
            <a:ext cx="10515600" cy="4850187"/>
          </a:xfrm>
        </p:spPr>
        <p:txBody>
          <a:bodyPr>
            <a:normAutofit/>
          </a:bodyPr>
          <a:lstStyle/>
          <a:p>
            <a:r>
              <a:rPr lang="en-US"/>
              <a:t>Lots of programmable network devices (e.g., …) TODO: Add pictures.</a:t>
            </a:r>
          </a:p>
          <a:p>
            <a:endParaRPr lang="en-US"/>
          </a:p>
          <a:p>
            <a:endParaRPr lang="en-US"/>
          </a:p>
          <a:p>
            <a:endParaRPr lang="en-US"/>
          </a:p>
          <a:p>
            <a:endParaRPr lang="en-US"/>
          </a:p>
          <a:p>
            <a:r>
              <a:rPr lang="en-US"/>
              <a:t>Easy to get started with programming these devices, but hard to write optimized code.</a:t>
            </a:r>
          </a:p>
          <a:p>
            <a:endParaRPr lang="en-US"/>
          </a:p>
        </p:txBody>
      </p:sp>
      <p:grpSp>
        <p:nvGrpSpPr>
          <p:cNvPr id="7" name="Group 6">
            <a:extLst>
              <a:ext uri="{FF2B5EF4-FFF2-40B4-BE49-F238E27FC236}">
                <a16:creationId xmlns:a16="http://schemas.microsoft.com/office/drawing/2014/main" id="{944E8CCC-3D57-EA48-86FC-129C121A3E85}"/>
              </a:ext>
            </a:extLst>
          </p:cNvPr>
          <p:cNvGrpSpPr/>
          <p:nvPr/>
        </p:nvGrpSpPr>
        <p:grpSpPr>
          <a:xfrm>
            <a:off x="1452282" y="1903317"/>
            <a:ext cx="2456330" cy="1736352"/>
            <a:chOff x="1695144" y="0"/>
            <a:chExt cx="8801711" cy="6858000"/>
          </a:xfrm>
        </p:grpSpPr>
        <p:pic>
          <p:nvPicPr>
            <p:cNvPr id="5" name="Picture 4">
              <a:extLst>
                <a:ext uri="{FF2B5EF4-FFF2-40B4-BE49-F238E27FC236}">
                  <a16:creationId xmlns:a16="http://schemas.microsoft.com/office/drawing/2014/main" id="{753CFED1-1D9B-954D-BDA5-5617298C7C25}"/>
                </a:ext>
              </a:extLst>
            </p:cNvPr>
            <p:cNvPicPr>
              <a:picLocks noChangeAspect="1"/>
            </p:cNvPicPr>
            <p:nvPr/>
          </p:nvPicPr>
          <p:blipFill>
            <a:blip r:embed="rId3"/>
            <a:stretch>
              <a:fillRect/>
            </a:stretch>
          </p:blipFill>
          <p:spPr>
            <a:xfrm>
              <a:off x="1695144" y="0"/>
              <a:ext cx="8801711" cy="6858000"/>
            </a:xfrm>
            <a:prstGeom prst="rect">
              <a:avLst/>
            </a:prstGeom>
          </p:spPr>
        </p:pic>
        <p:sp>
          <p:nvSpPr>
            <p:cNvPr id="6" name="Rectangle 5">
              <a:extLst>
                <a:ext uri="{FF2B5EF4-FFF2-40B4-BE49-F238E27FC236}">
                  <a16:creationId xmlns:a16="http://schemas.microsoft.com/office/drawing/2014/main" id="{BEC2B379-9A49-1A46-9E90-DD05886EFB8E}"/>
                </a:ext>
              </a:extLst>
            </p:cNvPr>
            <p:cNvSpPr/>
            <p:nvPr/>
          </p:nvSpPr>
          <p:spPr>
            <a:xfrm>
              <a:off x="8426824" y="6024282"/>
              <a:ext cx="1990164" cy="8337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665270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7488B10-E791-B84B-9454-529036FFBC58}"/>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Compilation result </a:t>
            </a:r>
          </a:p>
        </p:txBody>
      </p:sp>
      <p:sp>
        <p:nvSpPr>
          <p:cNvPr id="5" name="TextBox 4">
            <a:extLst>
              <a:ext uri="{FF2B5EF4-FFF2-40B4-BE49-F238E27FC236}">
                <a16:creationId xmlns:a16="http://schemas.microsoft.com/office/drawing/2014/main" id="{2E43FD2C-73AC-8340-9279-08D34ACFC067}"/>
              </a:ext>
            </a:extLst>
          </p:cNvPr>
          <p:cNvSpPr txBox="1"/>
          <p:nvPr/>
        </p:nvSpPr>
        <p:spPr>
          <a:xfrm>
            <a:off x="926757" y="1967910"/>
            <a:ext cx="6932140" cy="1477328"/>
          </a:xfrm>
          <a:prstGeom prst="rect">
            <a:avLst/>
          </a:prstGeom>
          <a:noFill/>
        </p:spPr>
        <p:txBody>
          <a:bodyPr wrap="square" rtlCol="0">
            <a:spAutoFit/>
          </a:bodyPr>
          <a:lstStyle/>
          <a:p>
            <a:pPr marL="285750" indent="-285750">
              <a:buFont typeface="Arial" panose="020B0604020202020204" pitchFamily="34" charset="0"/>
              <a:buChar char="•"/>
            </a:pPr>
            <a:r>
              <a:rPr lang="en-US" b="1"/>
              <a:t>Compilation result</a:t>
            </a:r>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b="1"/>
              <a:t>Resource usage</a:t>
            </a:r>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b="1"/>
              <a:t>Compilation time </a:t>
            </a:r>
          </a:p>
        </p:txBody>
      </p:sp>
      <p:sp>
        <p:nvSpPr>
          <p:cNvPr id="6" name="TextBox 5">
            <a:extLst>
              <a:ext uri="{FF2B5EF4-FFF2-40B4-BE49-F238E27FC236}">
                <a16:creationId xmlns:a16="http://schemas.microsoft.com/office/drawing/2014/main" id="{922F54D0-C445-5246-B19F-2D7BF091539A}"/>
              </a:ext>
            </a:extLst>
          </p:cNvPr>
          <p:cNvSpPr txBox="1"/>
          <p:nvPr/>
        </p:nvSpPr>
        <p:spPr>
          <a:xfrm>
            <a:off x="926757" y="1488665"/>
            <a:ext cx="6932140" cy="369332"/>
          </a:xfrm>
          <a:prstGeom prst="rect">
            <a:avLst/>
          </a:prstGeom>
          <a:noFill/>
        </p:spPr>
        <p:txBody>
          <a:bodyPr wrap="square" rtlCol="0">
            <a:spAutoFit/>
          </a:bodyPr>
          <a:lstStyle/>
          <a:p>
            <a:r>
              <a:rPr lang="en-US" b="1"/>
              <a:t>Compare Chipmunk with Domino in three aspects</a:t>
            </a:r>
          </a:p>
        </p:txBody>
      </p:sp>
    </p:spTree>
    <p:extLst>
      <p:ext uri="{BB962C8B-B14F-4D97-AF65-F5344CB8AC3E}">
        <p14:creationId xmlns:p14="http://schemas.microsoft.com/office/powerpoint/2010/main" val="22495672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3B512BF-0119-674A-9210-0BB5D93E6DFA}"/>
              </a:ext>
            </a:extLst>
          </p:cNvPr>
          <p:cNvGraphicFramePr>
            <a:graphicFrameLocks noGrp="1"/>
          </p:cNvGraphicFramePr>
          <p:nvPr>
            <p:extLst>
              <p:ext uri="{D42A27DB-BD31-4B8C-83A1-F6EECF244321}">
                <p14:modId xmlns:p14="http://schemas.microsoft.com/office/powerpoint/2010/main" val="1269483137"/>
              </p:ext>
            </p:extLst>
          </p:nvPr>
        </p:nvGraphicFramePr>
        <p:xfrm>
          <a:off x="605481" y="2465036"/>
          <a:ext cx="10383796" cy="3337560"/>
        </p:xfrm>
        <a:graphic>
          <a:graphicData uri="http://schemas.openxmlformats.org/drawingml/2006/table">
            <a:tbl>
              <a:tblPr firstRow="1" bandRow="1">
                <a:tableStyleId>{5C22544A-7EE6-4342-B048-85BDC9FD1C3A}</a:tableStyleId>
              </a:tblPr>
              <a:tblGrid>
                <a:gridCol w="2595949">
                  <a:extLst>
                    <a:ext uri="{9D8B030D-6E8A-4147-A177-3AD203B41FA5}">
                      <a16:colId xmlns:a16="http://schemas.microsoft.com/office/drawing/2014/main" val="3923256798"/>
                    </a:ext>
                  </a:extLst>
                </a:gridCol>
                <a:gridCol w="2595949">
                  <a:extLst>
                    <a:ext uri="{9D8B030D-6E8A-4147-A177-3AD203B41FA5}">
                      <a16:colId xmlns:a16="http://schemas.microsoft.com/office/drawing/2014/main" val="266679666"/>
                    </a:ext>
                  </a:extLst>
                </a:gridCol>
                <a:gridCol w="2595949">
                  <a:extLst>
                    <a:ext uri="{9D8B030D-6E8A-4147-A177-3AD203B41FA5}">
                      <a16:colId xmlns:a16="http://schemas.microsoft.com/office/drawing/2014/main" val="3368961904"/>
                    </a:ext>
                  </a:extLst>
                </a:gridCol>
                <a:gridCol w="2595949">
                  <a:extLst>
                    <a:ext uri="{9D8B030D-6E8A-4147-A177-3AD203B41FA5}">
                      <a16:colId xmlns:a16="http://schemas.microsoft.com/office/drawing/2014/main" val="1155503622"/>
                    </a:ext>
                  </a:extLst>
                </a:gridCol>
              </a:tblGrid>
              <a:tr h="370840">
                <a:tc>
                  <a:txBody>
                    <a:bodyPr/>
                    <a:lstStyle/>
                    <a:p>
                      <a:pPr algn="ctr"/>
                      <a:r>
                        <a:rPr lang="en-US">
                          <a:solidFill>
                            <a:schemeClr val="tx1"/>
                          </a:solidFill>
                        </a:rPr>
                        <a:t>Program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tx1"/>
                          </a:solidFill>
                        </a:rPr>
                        <a:t>Chipmunk</a:t>
                      </a:r>
                    </a:p>
                  </a:txBody>
                  <a:tcPr/>
                </a:tc>
                <a:tc>
                  <a:txBody>
                    <a:bodyPr/>
                    <a:lstStyle/>
                    <a:p>
                      <a:r>
                        <a:rPr lang="en-US">
                          <a:solidFill>
                            <a:schemeClr val="tx1"/>
                          </a:solidFill>
                        </a:rPr>
                        <a:t>Domino</a:t>
                      </a:r>
                      <a:endParaRPr lang="en-US"/>
                    </a:p>
                  </a:txBody>
                  <a:tcPr/>
                </a:tc>
                <a:tc>
                  <a:txBody>
                    <a:bodyPr/>
                    <a:lstStyle/>
                    <a:p>
                      <a:r>
                        <a:rPr lang="en-US">
                          <a:solidFill>
                            <a:schemeClr val="tx1"/>
                          </a:solidFill>
                        </a:rPr>
                        <a:t>Compilation time (sec)</a:t>
                      </a:r>
                      <a:endParaRPr lang="en-US"/>
                    </a:p>
                  </a:txBody>
                  <a:tcPr/>
                </a:tc>
                <a:extLst>
                  <a:ext uri="{0D108BD9-81ED-4DB2-BD59-A6C34878D82A}">
                    <a16:rowId xmlns:a16="http://schemas.microsoft.com/office/drawing/2014/main" val="1851333489"/>
                  </a:ext>
                </a:extLst>
              </a:tr>
              <a:tr h="370840">
                <a:tc>
                  <a:txBody>
                    <a:bodyPr/>
                    <a:lstStyle/>
                    <a:p>
                      <a:r>
                        <a:rPr lang="en-US"/>
                        <a:t>RCP</a:t>
                      </a:r>
                    </a:p>
                  </a:txBody>
                  <a:tcPr/>
                </a:tc>
                <a:tc>
                  <a:txBody>
                    <a:bodyPr/>
                    <a:lstStyle/>
                    <a:p>
                      <a:r>
                        <a:rPr lang="en-US"/>
                        <a:t>100%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ltLang="zh-CN"/>
                        <a:t>17.7</a:t>
                      </a:r>
                      <a:endParaRPr lang="en-US"/>
                    </a:p>
                  </a:txBody>
                  <a:tcPr/>
                </a:tc>
                <a:extLst>
                  <a:ext uri="{0D108BD9-81ED-4DB2-BD59-A6C34878D82A}">
                    <a16:rowId xmlns:a16="http://schemas.microsoft.com/office/drawing/2014/main" val="2444784364"/>
                  </a:ext>
                </a:extLst>
              </a:tr>
              <a:tr h="370840">
                <a:tc>
                  <a:txBody>
                    <a:bodyPr/>
                    <a:lstStyle/>
                    <a:p>
                      <a:r>
                        <a:rPr lang="en-US"/>
                        <a:t>Stateful Firewall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90%</a:t>
                      </a:r>
                    </a:p>
                  </a:txBody>
                  <a:tcPr/>
                </a:tc>
                <a:tc>
                  <a:txBody>
                    <a:bodyPr/>
                    <a:lstStyle/>
                    <a:p>
                      <a:r>
                        <a:rPr lang="en-US" altLang="zh-CN"/>
                        <a:t>2295</a:t>
                      </a:r>
                      <a:endParaRPr lang="en-US"/>
                    </a:p>
                  </a:txBody>
                  <a:tcPr/>
                </a:tc>
                <a:extLst>
                  <a:ext uri="{0D108BD9-81ED-4DB2-BD59-A6C34878D82A}">
                    <a16:rowId xmlns:a16="http://schemas.microsoft.com/office/drawing/2014/main" val="2686257392"/>
                  </a:ext>
                </a:extLst>
              </a:tr>
              <a:tr h="370840">
                <a:tc>
                  <a:txBody>
                    <a:bodyPr/>
                    <a:lstStyle/>
                    <a:p>
                      <a:r>
                        <a:rPr lang="en-US"/>
                        <a:t>Sampling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7.3</a:t>
                      </a:r>
                      <a:endParaRPr lang="en-US"/>
                    </a:p>
                  </a:txBody>
                  <a:tcPr/>
                </a:tc>
                <a:extLst>
                  <a:ext uri="{0D108BD9-81ED-4DB2-BD59-A6C34878D82A}">
                    <a16:rowId xmlns:a16="http://schemas.microsoft.com/office/drawing/2014/main" val="4077813475"/>
                  </a:ext>
                </a:extLst>
              </a:tr>
              <a:tr h="370840">
                <a:tc>
                  <a:txBody>
                    <a:bodyPr/>
                    <a:lstStyle/>
                    <a:p>
                      <a:r>
                        <a:rPr lang="en-US"/>
                        <a:t>BLUE (increase)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10.7</a:t>
                      </a:r>
                      <a:endParaRPr lang="en-US"/>
                    </a:p>
                  </a:txBody>
                  <a:tcPr/>
                </a:tc>
                <a:extLst>
                  <a:ext uri="{0D108BD9-81ED-4DB2-BD59-A6C34878D82A}">
                    <a16:rowId xmlns:a16="http://schemas.microsoft.com/office/drawing/2014/main" val="177542299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BLUE (decrease)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52.5</a:t>
                      </a:r>
                      <a:endParaRPr lang="en-US"/>
                    </a:p>
                  </a:txBody>
                  <a:tcPr/>
                </a:tc>
                <a:extLst>
                  <a:ext uri="{0D108BD9-81ED-4DB2-BD59-A6C34878D82A}">
                    <a16:rowId xmlns:a16="http://schemas.microsoft.com/office/drawing/2014/main" val="106661868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Flowlet switching</a:t>
                      </a:r>
                    </a:p>
                  </a:txBody>
                  <a:tcPr/>
                </a:tc>
                <a:tc>
                  <a:txBody>
                    <a:bodyPr/>
                    <a:lstStyle/>
                    <a:p>
                      <a:r>
                        <a:rPr lang="en-US"/>
                        <a:t>70% (timeout)</a:t>
                      </a:r>
                    </a:p>
                  </a:txBody>
                  <a:tcPr/>
                </a:tc>
                <a:tc>
                  <a:txBody>
                    <a:bodyPr/>
                    <a:lstStyle/>
                    <a:p>
                      <a:r>
                        <a:rPr lang="en-US"/>
                        <a:t>100%</a:t>
                      </a:r>
                    </a:p>
                  </a:txBody>
                  <a:tcPr/>
                </a:tc>
                <a:tc>
                  <a:txBody>
                    <a:bodyPr/>
                    <a:lstStyle/>
                    <a:p>
                      <a:r>
                        <a:rPr lang="en-US" altLang="zh-CN"/>
                        <a:t>3648</a:t>
                      </a:r>
                      <a:endParaRPr lang="en-US"/>
                    </a:p>
                  </a:txBody>
                  <a:tcPr/>
                </a:tc>
                <a:extLst>
                  <a:ext uri="{0D108BD9-81ED-4DB2-BD59-A6C34878D82A}">
                    <a16:rowId xmlns:a16="http://schemas.microsoft.com/office/drawing/2014/main" val="32964256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Detecting new flows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7.7</a:t>
                      </a:r>
                      <a:endParaRPr lang="en-US"/>
                    </a:p>
                  </a:txBody>
                  <a:tcPr/>
                </a:tc>
                <a:extLst>
                  <a:ext uri="{0D108BD9-81ED-4DB2-BD59-A6C34878D82A}">
                    <a16:rowId xmlns:a16="http://schemas.microsoft.com/office/drawing/2014/main" val="201441626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Detecting flow reordering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8.3</a:t>
                      </a:r>
                      <a:endParaRPr lang="en-US"/>
                    </a:p>
                  </a:txBody>
                  <a:tcPr/>
                </a:tc>
                <a:extLst>
                  <a:ext uri="{0D108BD9-81ED-4DB2-BD59-A6C34878D82A}">
                    <a16:rowId xmlns:a16="http://schemas.microsoft.com/office/drawing/2014/main" val="1333498608"/>
                  </a:ext>
                </a:extLst>
              </a:tr>
            </a:tbl>
          </a:graphicData>
        </a:graphic>
      </p:graphicFrame>
      <p:sp>
        <p:nvSpPr>
          <p:cNvPr id="5" name="Rectangle 4">
            <a:extLst>
              <a:ext uri="{FF2B5EF4-FFF2-40B4-BE49-F238E27FC236}">
                <a16:creationId xmlns:a16="http://schemas.microsoft.com/office/drawing/2014/main" id="{C121EAB6-109F-F14F-8EB3-B768FC88EE2D}"/>
              </a:ext>
            </a:extLst>
          </p:cNvPr>
          <p:cNvSpPr/>
          <p:nvPr/>
        </p:nvSpPr>
        <p:spPr>
          <a:xfrm>
            <a:off x="1219200" y="1244595"/>
            <a:ext cx="6096000" cy="923330"/>
          </a:xfrm>
          <a:prstGeom prst="rect">
            <a:avLst/>
          </a:prstGeom>
        </p:spPr>
        <p:txBody>
          <a:bodyPr>
            <a:spAutoFit/>
          </a:bodyPr>
          <a:lstStyle/>
          <a:p>
            <a:pPr marL="285750" indent="-285750">
              <a:buFont typeface="Arial" panose="020B0604020202020204" pitchFamily="34" charset="0"/>
              <a:buChar char="•"/>
            </a:pPr>
            <a:r>
              <a:rPr lang="en-US" b="1"/>
              <a:t>Compilation result</a:t>
            </a:r>
          </a:p>
          <a:p>
            <a:endParaRPr lang="en-US" b="1"/>
          </a:p>
          <a:p>
            <a:pPr marL="285750" indent="-285750">
              <a:buFont typeface="Arial" panose="020B0604020202020204" pitchFamily="34" charset="0"/>
              <a:buChar char="•"/>
            </a:pPr>
            <a:r>
              <a:rPr lang="en-US" b="1"/>
              <a:t>Compilation time </a:t>
            </a:r>
            <a:endParaRPr lang="en-US"/>
          </a:p>
        </p:txBody>
      </p:sp>
    </p:spTree>
    <p:extLst>
      <p:ext uri="{BB962C8B-B14F-4D97-AF65-F5344CB8AC3E}">
        <p14:creationId xmlns:p14="http://schemas.microsoft.com/office/powerpoint/2010/main" val="38843942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3B512BF-0119-674A-9210-0BB5D93E6DFA}"/>
              </a:ext>
            </a:extLst>
          </p:cNvPr>
          <p:cNvGraphicFramePr>
            <a:graphicFrameLocks noGrp="1"/>
          </p:cNvGraphicFramePr>
          <p:nvPr>
            <p:extLst>
              <p:ext uri="{D42A27DB-BD31-4B8C-83A1-F6EECF244321}">
                <p14:modId xmlns:p14="http://schemas.microsoft.com/office/powerpoint/2010/main" val="2095402363"/>
              </p:ext>
            </p:extLst>
          </p:nvPr>
        </p:nvGraphicFramePr>
        <p:xfrm>
          <a:off x="1655808" y="2465036"/>
          <a:ext cx="7787847" cy="1854200"/>
        </p:xfrm>
        <a:graphic>
          <a:graphicData uri="http://schemas.openxmlformats.org/drawingml/2006/table">
            <a:tbl>
              <a:tblPr firstRow="1" bandRow="1">
                <a:tableStyleId>{5C22544A-7EE6-4342-B048-85BDC9FD1C3A}</a:tableStyleId>
              </a:tblPr>
              <a:tblGrid>
                <a:gridCol w="2595949">
                  <a:extLst>
                    <a:ext uri="{9D8B030D-6E8A-4147-A177-3AD203B41FA5}">
                      <a16:colId xmlns:a16="http://schemas.microsoft.com/office/drawing/2014/main" val="3923256798"/>
                    </a:ext>
                  </a:extLst>
                </a:gridCol>
                <a:gridCol w="2595949">
                  <a:extLst>
                    <a:ext uri="{9D8B030D-6E8A-4147-A177-3AD203B41FA5}">
                      <a16:colId xmlns:a16="http://schemas.microsoft.com/office/drawing/2014/main" val="266679666"/>
                    </a:ext>
                  </a:extLst>
                </a:gridCol>
                <a:gridCol w="2595949">
                  <a:extLst>
                    <a:ext uri="{9D8B030D-6E8A-4147-A177-3AD203B41FA5}">
                      <a16:colId xmlns:a16="http://schemas.microsoft.com/office/drawing/2014/main" val="3368961904"/>
                    </a:ext>
                  </a:extLst>
                </a:gridCol>
              </a:tblGrid>
              <a:tr h="370840">
                <a:tc>
                  <a:txBody>
                    <a:bodyPr/>
                    <a:lstStyle/>
                    <a:p>
                      <a:pPr algn="ctr"/>
                      <a:r>
                        <a:rPr lang="en-US">
                          <a:solidFill>
                            <a:schemeClr val="tx1"/>
                          </a:solidFill>
                        </a:rPr>
                        <a:t>Program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tx1"/>
                          </a:solidFill>
                        </a:rPr>
                        <a:t>Chipmunk</a:t>
                      </a:r>
                    </a:p>
                  </a:txBody>
                  <a:tcPr/>
                </a:tc>
                <a:tc>
                  <a:txBody>
                    <a:bodyPr/>
                    <a:lstStyle/>
                    <a:p>
                      <a:r>
                        <a:rPr lang="en-US">
                          <a:solidFill>
                            <a:schemeClr val="tx1"/>
                          </a:solidFill>
                        </a:rPr>
                        <a:t>Domino</a:t>
                      </a:r>
                      <a:endParaRPr lang="en-US"/>
                    </a:p>
                  </a:txBody>
                  <a:tcPr/>
                </a:tc>
                <a:extLst>
                  <a:ext uri="{0D108BD9-81ED-4DB2-BD59-A6C34878D82A}">
                    <a16:rowId xmlns:a16="http://schemas.microsoft.com/office/drawing/2014/main" val="1851333489"/>
                  </a:ext>
                </a:extLst>
              </a:tr>
              <a:tr h="370840">
                <a:tc>
                  <a:txBody>
                    <a:bodyPr/>
                    <a:lstStyle/>
                    <a:p>
                      <a:pPr algn="ctr"/>
                      <a:endParaRPr lang="en-US">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tx1"/>
                        </a:solidFill>
                      </a:endParaRPr>
                    </a:p>
                  </a:txBody>
                  <a:tcPr/>
                </a:tc>
                <a:tc>
                  <a:txBody>
                    <a:bodyPr/>
                    <a:lstStyle/>
                    <a:p>
                      <a:endParaRPr lang="en-US"/>
                    </a:p>
                  </a:txBody>
                  <a:tcPr/>
                </a:tc>
                <a:extLst>
                  <a:ext uri="{0D108BD9-81ED-4DB2-BD59-A6C34878D82A}">
                    <a16:rowId xmlns:a16="http://schemas.microsoft.com/office/drawing/2014/main" val="3219223902"/>
                  </a:ext>
                </a:extLst>
              </a:tr>
              <a:tr h="370840">
                <a:tc>
                  <a:txBody>
                    <a:bodyPr/>
                    <a:lstStyle/>
                    <a:p>
                      <a:r>
                        <a:rPr lang="en-US"/>
                        <a:t>RCP</a:t>
                      </a:r>
                    </a:p>
                  </a:txBody>
                  <a:tcPr/>
                </a:tc>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a:txBody>
                  <a:tcPr/>
                </a:tc>
                <a:extLst>
                  <a:ext uri="{0D108BD9-81ED-4DB2-BD59-A6C34878D82A}">
                    <a16:rowId xmlns:a16="http://schemas.microsoft.com/office/drawing/2014/main" val="2444784364"/>
                  </a:ext>
                </a:extLst>
              </a:tr>
              <a:tr h="370840">
                <a:tc>
                  <a:txBody>
                    <a:bodyPr/>
                    <a:lstStyle/>
                    <a:p>
                      <a:r>
                        <a:rPr lang="en-US"/>
                        <a:t>Stateful Firewall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a:txBody>
                  <a:tcPr/>
                </a:tc>
                <a:tc>
                  <a:txBody>
                    <a:bodyPr/>
                    <a:lstStyle/>
                    <a:p>
                      <a:endParaRPr lang="en-US"/>
                    </a:p>
                  </a:txBody>
                  <a:tcPr/>
                </a:tc>
                <a:extLst>
                  <a:ext uri="{0D108BD9-81ED-4DB2-BD59-A6C34878D82A}">
                    <a16:rowId xmlns:a16="http://schemas.microsoft.com/office/drawing/2014/main" val="268625739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Flowlet switching</a:t>
                      </a:r>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29642564"/>
                  </a:ext>
                </a:extLst>
              </a:tr>
            </a:tbl>
          </a:graphicData>
        </a:graphic>
      </p:graphicFrame>
      <p:sp>
        <p:nvSpPr>
          <p:cNvPr id="5" name="Rectangle 4">
            <a:extLst>
              <a:ext uri="{FF2B5EF4-FFF2-40B4-BE49-F238E27FC236}">
                <a16:creationId xmlns:a16="http://schemas.microsoft.com/office/drawing/2014/main" id="{C121EAB6-109F-F14F-8EB3-B768FC88EE2D}"/>
              </a:ext>
            </a:extLst>
          </p:cNvPr>
          <p:cNvSpPr/>
          <p:nvPr/>
        </p:nvSpPr>
        <p:spPr>
          <a:xfrm>
            <a:off x="1219200" y="1244595"/>
            <a:ext cx="6096000" cy="369332"/>
          </a:xfrm>
          <a:prstGeom prst="rect">
            <a:avLst/>
          </a:prstGeom>
        </p:spPr>
        <p:txBody>
          <a:bodyPr>
            <a:spAutoFit/>
          </a:bodyPr>
          <a:lstStyle/>
          <a:p>
            <a:pPr marL="285750" indent="-285750">
              <a:buFont typeface="Arial" panose="020B0604020202020204" pitchFamily="34" charset="0"/>
              <a:buChar char="•"/>
            </a:pPr>
            <a:r>
              <a:rPr lang="en-US" b="1"/>
              <a:t>Resource usage</a:t>
            </a:r>
          </a:p>
        </p:txBody>
      </p:sp>
      <p:pic>
        <p:nvPicPr>
          <p:cNvPr id="2" name="Picture 1">
            <a:extLst>
              <a:ext uri="{FF2B5EF4-FFF2-40B4-BE49-F238E27FC236}">
                <a16:creationId xmlns:a16="http://schemas.microsoft.com/office/drawing/2014/main" id="{B10BD539-7863-6541-AF91-14BA4AF04724}"/>
              </a:ext>
            </a:extLst>
          </p:cNvPr>
          <p:cNvPicPr>
            <a:picLocks noChangeAspect="1"/>
          </p:cNvPicPr>
          <p:nvPr/>
        </p:nvPicPr>
        <p:blipFill>
          <a:blip r:embed="rId3"/>
          <a:stretch>
            <a:fillRect/>
          </a:stretch>
        </p:blipFill>
        <p:spPr>
          <a:xfrm>
            <a:off x="5929356" y="1951858"/>
            <a:ext cx="4577729" cy="3389699"/>
          </a:xfrm>
          <a:prstGeom prst="rect">
            <a:avLst/>
          </a:prstGeom>
        </p:spPr>
      </p:pic>
      <p:pic>
        <p:nvPicPr>
          <p:cNvPr id="3" name="Picture 2">
            <a:extLst>
              <a:ext uri="{FF2B5EF4-FFF2-40B4-BE49-F238E27FC236}">
                <a16:creationId xmlns:a16="http://schemas.microsoft.com/office/drawing/2014/main" id="{71E0E803-CD09-0B45-8D82-2A3BB3DA9A16}"/>
              </a:ext>
            </a:extLst>
          </p:cNvPr>
          <p:cNvPicPr>
            <a:picLocks noChangeAspect="1"/>
          </p:cNvPicPr>
          <p:nvPr/>
        </p:nvPicPr>
        <p:blipFill>
          <a:blip r:embed="rId4"/>
          <a:stretch>
            <a:fillRect/>
          </a:stretch>
        </p:blipFill>
        <p:spPr>
          <a:xfrm>
            <a:off x="1219200" y="1951858"/>
            <a:ext cx="4719420" cy="3389699"/>
          </a:xfrm>
          <a:prstGeom prst="rect">
            <a:avLst/>
          </a:prstGeom>
        </p:spPr>
      </p:pic>
    </p:spTree>
    <p:extLst>
      <p:ext uri="{BB962C8B-B14F-4D97-AF65-F5344CB8AC3E}">
        <p14:creationId xmlns:p14="http://schemas.microsoft.com/office/powerpoint/2010/main" val="1993587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7488B10-E791-B84B-9454-529036FFBC58}"/>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Compilation result </a:t>
            </a:r>
          </a:p>
        </p:txBody>
      </p:sp>
      <p:sp>
        <p:nvSpPr>
          <p:cNvPr id="6" name="TextBox 5">
            <a:extLst>
              <a:ext uri="{FF2B5EF4-FFF2-40B4-BE49-F238E27FC236}">
                <a16:creationId xmlns:a16="http://schemas.microsoft.com/office/drawing/2014/main" id="{922F54D0-C445-5246-B19F-2D7BF091539A}"/>
              </a:ext>
            </a:extLst>
          </p:cNvPr>
          <p:cNvSpPr txBox="1"/>
          <p:nvPr/>
        </p:nvSpPr>
        <p:spPr>
          <a:xfrm>
            <a:off x="1099751" y="1599875"/>
            <a:ext cx="9527060" cy="461665"/>
          </a:xfrm>
          <a:prstGeom prst="rect">
            <a:avLst/>
          </a:prstGeom>
          <a:noFill/>
        </p:spPr>
        <p:txBody>
          <a:bodyPr wrap="square" rtlCol="0">
            <a:spAutoFit/>
          </a:bodyPr>
          <a:lstStyle/>
          <a:p>
            <a:pPr marL="342900" indent="-342900">
              <a:buFont typeface="Arial" panose="020B0604020202020204" pitchFamily="34" charset="0"/>
              <a:buChar char="•"/>
            </a:pPr>
            <a:r>
              <a:rPr lang="en-US" sz="2400"/>
              <a:t>In general, Chipmunk can compile many mutation that Domino cannot</a:t>
            </a:r>
          </a:p>
        </p:txBody>
      </p:sp>
      <p:sp>
        <p:nvSpPr>
          <p:cNvPr id="7" name="TextBox 6">
            <a:extLst>
              <a:ext uri="{FF2B5EF4-FFF2-40B4-BE49-F238E27FC236}">
                <a16:creationId xmlns:a16="http://schemas.microsoft.com/office/drawing/2014/main" id="{12E89E06-6673-6F49-9A75-FCBA9E9E4DE1}"/>
              </a:ext>
            </a:extLst>
          </p:cNvPr>
          <p:cNvSpPr txBox="1"/>
          <p:nvPr/>
        </p:nvSpPr>
        <p:spPr>
          <a:xfrm>
            <a:off x="1099751" y="4228562"/>
            <a:ext cx="9527060" cy="830997"/>
          </a:xfrm>
          <a:prstGeom prst="rect">
            <a:avLst/>
          </a:prstGeom>
          <a:noFill/>
        </p:spPr>
        <p:txBody>
          <a:bodyPr wrap="square" rtlCol="0">
            <a:spAutoFit/>
          </a:bodyPr>
          <a:lstStyle/>
          <a:p>
            <a:pPr marL="342900" indent="-342900">
              <a:buFont typeface="Arial" panose="020B0604020202020204" pitchFamily="34" charset="0"/>
              <a:buChar char="•"/>
            </a:pPr>
            <a:r>
              <a:rPr lang="en-US" sz="2400"/>
              <a:t>However, due to the complexity of program synthesis problem, the compilation time of Chipmunk is much longer than Domino</a:t>
            </a:r>
          </a:p>
        </p:txBody>
      </p:sp>
      <p:sp>
        <p:nvSpPr>
          <p:cNvPr id="8" name="TextBox 7">
            <a:extLst>
              <a:ext uri="{FF2B5EF4-FFF2-40B4-BE49-F238E27FC236}">
                <a16:creationId xmlns:a16="http://schemas.microsoft.com/office/drawing/2014/main" id="{E0A86A54-C09C-D340-83CF-C90F28AFAB1C}"/>
              </a:ext>
            </a:extLst>
          </p:cNvPr>
          <p:cNvSpPr txBox="1"/>
          <p:nvPr/>
        </p:nvSpPr>
        <p:spPr>
          <a:xfrm>
            <a:off x="1099751" y="2452553"/>
            <a:ext cx="9527060" cy="830997"/>
          </a:xfrm>
          <a:prstGeom prst="rect">
            <a:avLst/>
          </a:prstGeom>
          <a:noFill/>
        </p:spPr>
        <p:txBody>
          <a:bodyPr wrap="square" rtlCol="0">
            <a:spAutoFit/>
          </a:bodyPr>
          <a:lstStyle/>
          <a:p>
            <a:pPr marL="342900" indent="-342900">
              <a:buFont typeface="Arial" panose="020B0604020202020204" pitchFamily="34" charset="0"/>
              <a:buChar char="•"/>
            </a:pPr>
            <a:r>
              <a:rPr lang="en-US" sz="2400"/>
              <a:t>Chipmunk will find the optimal resources usage, with smaller depth and width</a:t>
            </a:r>
          </a:p>
        </p:txBody>
      </p:sp>
      <p:sp>
        <p:nvSpPr>
          <p:cNvPr id="9" name="Rectangle 8">
            <a:extLst>
              <a:ext uri="{FF2B5EF4-FFF2-40B4-BE49-F238E27FC236}">
                <a16:creationId xmlns:a16="http://schemas.microsoft.com/office/drawing/2014/main" id="{7712ECDF-319F-5F42-BF3D-3F758079E7BE}"/>
              </a:ext>
            </a:extLst>
          </p:cNvPr>
          <p:cNvSpPr/>
          <p:nvPr/>
        </p:nvSpPr>
        <p:spPr>
          <a:xfrm>
            <a:off x="1099751" y="3429000"/>
            <a:ext cx="4716676" cy="369332"/>
          </a:xfrm>
          <a:prstGeom prst="rect">
            <a:avLst/>
          </a:prstGeom>
        </p:spPr>
        <p:txBody>
          <a:bodyPr wrap="none">
            <a:spAutoFit/>
          </a:bodyPr>
          <a:lstStyle/>
          <a:p>
            <a:r>
              <a:rPr lang="en-US" b="1">
                <a:solidFill>
                  <a:srgbClr val="FF0000"/>
                </a:solidFill>
              </a:rPr>
              <a:t>NOTE: How should we explain the width issue? </a:t>
            </a:r>
          </a:p>
        </p:txBody>
      </p:sp>
    </p:spTree>
    <p:extLst>
      <p:ext uri="{BB962C8B-B14F-4D97-AF65-F5344CB8AC3E}">
        <p14:creationId xmlns:p14="http://schemas.microsoft.com/office/powerpoint/2010/main" val="21875533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A442AC4-4D21-CC43-91B5-08A9F368D471}"/>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Future direction</a:t>
            </a:r>
          </a:p>
        </p:txBody>
      </p:sp>
      <p:sp>
        <p:nvSpPr>
          <p:cNvPr id="5" name="TextBox 4">
            <a:extLst>
              <a:ext uri="{FF2B5EF4-FFF2-40B4-BE49-F238E27FC236}">
                <a16:creationId xmlns:a16="http://schemas.microsoft.com/office/drawing/2014/main" id="{5B5CF1A6-427E-444D-8AFA-8FBF0F26D6C9}"/>
              </a:ext>
            </a:extLst>
          </p:cNvPr>
          <p:cNvSpPr txBox="1"/>
          <p:nvPr/>
        </p:nvSpPr>
        <p:spPr>
          <a:xfrm>
            <a:off x="926757" y="2335427"/>
            <a:ext cx="7611762" cy="1477328"/>
          </a:xfrm>
          <a:prstGeom prst="rect">
            <a:avLst/>
          </a:prstGeom>
          <a:noFill/>
        </p:spPr>
        <p:txBody>
          <a:bodyPr wrap="square" rtlCol="0">
            <a:spAutoFit/>
          </a:bodyPr>
          <a:lstStyle/>
          <a:p>
            <a:pPr marL="285750" indent="-285750">
              <a:buFont typeface="Arial" panose="020B0604020202020204" pitchFamily="34" charset="0"/>
              <a:buChar char="•"/>
            </a:pPr>
            <a:r>
              <a:rPr lang="en-US" b="1"/>
              <a:t>Improve the degree of completeness of compilation result</a:t>
            </a:r>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b="1"/>
              <a:t>Fill in ‘hot’ holes region to speed up synthesis time</a:t>
            </a:r>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b="1"/>
              <a:t>Synthesize network programs with bounded inaccuracy over a packet trace</a:t>
            </a:r>
          </a:p>
        </p:txBody>
      </p:sp>
    </p:spTree>
    <p:extLst>
      <p:ext uri="{BB962C8B-B14F-4D97-AF65-F5344CB8AC3E}">
        <p14:creationId xmlns:p14="http://schemas.microsoft.com/office/powerpoint/2010/main" val="34760969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A442AC4-4D21-CC43-91B5-08A9F368D471}"/>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Conclusion</a:t>
            </a:r>
          </a:p>
        </p:txBody>
      </p:sp>
    </p:spTree>
    <p:extLst>
      <p:ext uri="{BB962C8B-B14F-4D97-AF65-F5344CB8AC3E}">
        <p14:creationId xmlns:p14="http://schemas.microsoft.com/office/powerpoint/2010/main" val="138571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910AE-1D28-584B-A2C8-0181834E973F}"/>
              </a:ext>
            </a:extLst>
          </p:cNvPr>
          <p:cNvSpPr>
            <a:spLocks noGrp="1"/>
          </p:cNvSpPr>
          <p:nvPr>
            <p:ph type="title"/>
          </p:nvPr>
        </p:nvSpPr>
        <p:spPr/>
        <p:txBody>
          <a:bodyPr>
            <a:normAutofit/>
          </a:bodyPr>
          <a:lstStyle/>
          <a:p>
            <a:r>
              <a:rPr lang="en-US">
                <a:solidFill>
                  <a:srgbClr val="0000FF"/>
                </a:solidFill>
                <a:latin typeface="Calibri"/>
              </a:rPr>
              <a:t>Programming network devices today</a:t>
            </a:r>
          </a:p>
        </p:txBody>
      </p:sp>
      <p:sp>
        <p:nvSpPr>
          <p:cNvPr id="3" name="Content Placeholder 2">
            <a:extLst>
              <a:ext uri="{FF2B5EF4-FFF2-40B4-BE49-F238E27FC236}">
                <a16:creationId xmlns:a16="http://schemas.microsoft.com/office/drawing/2014/main" id="{82942D24-B2F5-8A4D-84CE-52B49AEDA253}"/>
              </a:ext>
            </a:extLst>
          </p:cNvPr>
          <p:cNvSpPr>
            <a:spLocks noGrp="1"/>
          </p:cNvSpPr>
          <p:nvPr>
            <p:ph idx="1"/>
          </p:nvPr>
        </p:nvSpPr>
        <p:spPr>
          <a:xfrm>
            <a:off x="838200" y="1326776"/>
            <a:ext cx="10515600" cy="4850187"/>
          </a:xfrm>
        </p:spPr>
        <p:txBody>
          <a:bodyPr>
            <a:normAutofit/>
          </a:bodyPr>
          <a:lstStyle/>
          <a:p>
            <a:r>
              <a:rPr lang="en-US"/>
              <a:t>Lots of programmable network devices (e.g., …) TODO: Add pictures.</a:t>
            </a:r>
          </a:p>
          <a:p>
            <a:endParaRPr lang="en-US"/>
          </a:p>
          <a:p>
            <a:endParaRPr lang="en-US"/>
          </a:p>
          <a:p>
            <a:endParaRPr lang="en-US"/>
          </a:p>
          <a:p>
            <a:endParaRPr lang="en-US"/>
          </a:p>
          <a:p>
            <a:r>
              <a:rPr lang="en-US"/>
              <a:t>Easy to get started with programming these devices, but hard to write optimized code.</a:t>
            </a:r>
          </a:p>
          <a:p>
            <a:endParaRPr lang="en-US"/>
          </a:p>
          <a:p>
            <a:pPr marL="0" indent="0">
              <a:buNone/>
            </a:pPr>
            <a:r>
              <a:rPr lang="en-US"/>
              <a:t>Because of two main reasons:</a:t>
            </a:r>
          </a:p>
        </p:txBody>
      </p:sp>
      <p:grpSp>
        <p:nvGrpSpPr>
          <p:cNvPr id="7" name="Group 6">
            <a:extLst>
              <a:ext uri="{FF2B5EF4-FFF2-40B4-BE49-F238E27FC236}">
                <a16:creationId xmlns:a16="http://schemas.microsoft.com/office/drawing/2014/main" id="{944E8CCC-3D57-EA48-86FC-129C121A3E85}"/>
              </a:ext>
            </a:extLst>
          </p:cNvPr>
          <p:cNvGrpSpPr/>
          <p:nvPr/>
        </p:nvGrpSpPr>
        <p:grpSpPr>
          <a:xfrm>
            <a:off x="1452282" y="1903317"/>
            <a:ext cx="2456330" cy="1736352"/>
            <a:chOff x="1695144" y="0"/>
            <a:chExt cx="8801711" cy="6858000"/>
          </a:xfrm>
        </p:grpSpPr>
        <p:pic>
          <p:nvPicPr>
            <p:cNvPr id="5" name="Picture 4">
              <a:extLst>
                <a:ext uri="{FF2B5EF4-FFF2-40B4-BE49-F238E27FC236}">
                  <a16:creationId xmlns:a16="http://schemas.microsoft.com/office/drawing/2014/main" id="{753CFED1-1D9B-954D-BDA5-5617298C7C25}"/>
                </a:ext>
              </a:extLst>
            </p:cNvPr>
            <p:cNvPicPr>
              <a:picLocks noChangeAspect="1"/>
            </p:cNvPicPr>
            <p:nvPr/>
          </p:nvPicPr>
          <p:blipFill>
            <a:blip r:embed="rId3"/>
            <a:stretch>
              <a:fillRect/>
            </a:stretch>
          </p:blipFill>
          <p:spPr>
            <a:xfrm>
              <a:off x="1695144" y="0"/>
              <a:ext cx="8801711" cy="6858000"/>
            </a:xfrm>
            <a:prstGeom prst="rect">
              <a:avLst/>
            </a:prstGeom>
          </p:spPr>
        </p:pic>
        <p:sp>
          <p:nvSpPr>
            <p:cNvPr id="6" name="Rectangle 5">
              <a:extLst>
                <a:ext uri="{FF2B5EF4-FFF2-40B4-BE49-F238E27FC236}">
                  <a16:creationId xmlns:a16="http://schemas.microsoft.com/office/drawing/2014/main" id="{BEC2B379-9A49-1A46-9E90-DD05886EFB8E}"/>
                </a:ext>
              </a:extLst>
            </p:cNvPr>
            <p:cNvSpPr/>
            <p:nvPr/>
          </p:nvSpPr>
          <p:spPr>
            <a:xfrm>
              <a:off x="8426824" y="6024282"/>
              <a:ext cx="1990164" cy="8337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99995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EC14B-7DDC-D84E-9A46-3247ADBBA518}"/>
              </a:ext>
            </a:extLst>
          </p:cNvPr>
          <p:cNvSpPr>
            <a:spLocks noGrp="1"/>
          </p:cNvSpPr>
          <p:nvPr>
            <p:ph type="title"/>
          </p:nvPr>
        </p:nvSpPr>
        <p:spPr>
          <a:xfrm>
            <a:off x="838200" y="78256"/>
            <a:ext cx="10515600" cy="1325563"/>
          </a:xfrm>
        </p:spPr>
        <p:txBody>
          <a:bodyPr>
            <a:normAutofit/>
          </a:bodyPr>
          <a:lstStyle/>
          <a:p>
            <a:r>
              <a:rPr lang="en-US">
                <a:solidFill>
                  <a:srgbClr val="0000FF"/>
                </a:solidFill>
                <a:latin typeface="Calibri"/>
              </a:rPr>
              <a:t>Why developing fast programs hard?</a:t>
            </a:r>
          </a:p>
        </p:txBody>
      </p:sp>
      <p:sp>
        <p:nvSpPr>
          <p:cNvPr id="4" name="Rectangle 3">
            <a:extLst>
              <a:ext uri="{FF2B5EF4-FFF2-40B4-BE49-F238E27FC236}">
                <a16:creationId xmlns:a16="http://schemas.microsoft.com/office/drawing/2014/main" id="{A72E95A3-B2B4-0A4F-93BC-24B83FAEB63C}"/>
              </a:ext>
            </a:extLst>
          </p:cNvPr>
          <p:cNvSpPr/>
          <p:nvPr/>
        </p:nvSpPr>
        <p:spPr>
          <a:xfrm>
            <a:off x="838200" y="1009372"/>
            <a:ext cx="10206318" cy="4832092"/>
          </a:xfrm>
          <a:prstGeom prst="rect">
            <a:avLst/>
          </a:prstGeom>
        </p:spPr>
        <p:txBody>
          <a:bodyPr wrap="square">
            <a:spAutoFit/>
          </a:bodyPr>
          <a:lstStyle/>
          <a:p>
            <a:pPr marL="457200" indent="-457200">
              <a:buFont typeface="Arial" panose="020B0604020202020204" pitchFamily="34" charset="0"/>
              <a:buChar char="•"/>
            </a:pPr>
            <a:r>
              <a:rPr lang="en-US" sz="2800"/>
              <a:t>Requires familiarity with the underlying hardware architecture</a:t>
            </a:r>
          </a:p>
          <a:p>
            <a:pPr marL="457200" indent="-457200">
              <a:buFont typeface="Arial" panose="020B0604020202020204" pitchFamily="34" charset="0"/>
              <a:buChar char="•"/>
            </a:pPr>
            <a:endParaRPr lang="en-US" sz="2800"/>
          </a:p>
          <a:p>
            <a:pPr marL="457200" indent="-457200">
              <a:buFont typeface="Arial" panose="020B0604020202020204" pitchFamily="34" charset="0"/>
              <a:buChar char="•"/>
            </a:pPr>
            <a:endParaRPr lang="en-US" sz="2800"/>
          </a:p>
          <a:p>
            <a:pPr marL="457200" indent="-457200">
              <a:buFont typeface="Arial" panose="020B0604020202020204" pitchFamily="34" charset="0"/>
              <a:buChar char="•"/>
            </a:pPr>
            <a:endParaRPr lang="en-US" sz="2800"/>
          </a:p>
          <a:p>
            <a:endParaRPr lang="en-US" sz="2800"/>
          </a:p>
          <a:p>
            <a:endParaRPr lang="en-US" sz="2800"/>
          </a:p>
          <a:p>
            <a:pPr marL="457200" indent="-457200">
              <a:buFont typeface="Arial" panose="020B0604020202020204" pitchFamily="34" charset="0"/>
              <a:buChar char="•"/>
            </a:pPr>
            <a:r>
              <a:rPr lang="en-US" sz="2800"/>
              <a:t>Code generation using an optimized compiler.  But, engineering an optimized compiler takes a long time.</a:t>
            </a:r>
          </a:p>
          <a:p>
            <a:endParaRPr lang="en-US" sz="2800"/>
          </a:p>
          <a:p>
            <a:endParaRPr lang="en-US" sz="2800"/>
          </a:p>
          <a:p>
            <a:endParaRPr lang="en-US" sz="2800"/>
          </a:p>
        </p:txBody>
      </p:sp>
      <p:pic>
        <p:nvPicPr>
          <p:cNvPr id="7" name="Picture 6">
            <a:extLst>
              <a:ext uri="{FF2B5EF4-FFF2-40B4-BE49-F238E27FC236}">
                <a16:creationId xmlns:a16="http://schemas.microsoft.com/office/drawing/2014/main" id="{2BA25BE0-EC20-2549-BEFA-A1E11488300B}"/>
              </a:ext>
            </a:extLst>
          </p:cNvPr>
          <p:cNvPicPr>
            <a:picLocks noChangeAspect="1"/>
          </p:cNvPicPr>
          <p:nvPr/>
        </p:nvPicPr>
        <p:blipFill>
          <a:blip r:embed="rId3"/>
          <a:stretch>
            <a:fillRect/>
          </a:stretch>
        </p:blipFill>
        <p:spPr>
          <a:xfrm>
            <a:off x="1543478" y="1561687"/>
            <a:ext cx="2557594" cy="1941697"/>
          </a:xfrm>
          <a:prstGeom prst="rect">
            <a:avLst/>
          </a:prstGeom>
        </p:spPr>
      </p:pic>
      <p:pic>
        <p:nvPicPr>
          <p:cNvPr id="8" name="Picture 7">
            <a:extLst>
              <a:ext uri="{FF2B5EF4-FFF2-40B4-BE49-F238E27FC236}">
                <a16:creationId xmlns:a16="http://schemas.microsoft.com/office/drawing/2014/main" id="{8B2474B9-D87B-0341-9706-A7AB8D2EDE39}"/>
              </a:ext>
            </a:extLst>
          </p:cNvPr>
          <p:cNvPicPr>
            <a:picLocks noChangeAspect="1"/>
          </p:cNvPicPr>
          <p:nvPr/>
        </p:nvPicPr>
        <p:blipFill>
          <a:blip r:embed="rId4"/>
          <a:stretch>
            <a:fillRect/>
          </a:stretch>
        </p:blipFill>
        <p:spPr>
          <a:xfrm>
            <a:off x="4662917" y="1525829"/>
            <a:ext cx="2793787" cy="2109309"/>
          </a:xfrm>
          <a:prstGeom prst="rect">
            <a:avLst/>
          </a:prstGeom>
        </p:spPr>
      </p:pic>
      <p:pic>
        <p:nvPicPr>
          <p:cNvPr id="9" name="Picture 8">
            <a:extLst>
              <a:ext uri="{FF2B5EF4-FFF2-40B4-BE49-F238E27FC236}">
                <a16:creationId xmlns:a16="http://schemas.microsoft.com/office/drawing/2014/main" id="{4C50512A-EA9E-524A-99DF-8883D3FF5C55}"/>
              </a:ext>
            </a:extLst>
          </p:cNvPr>
          <p:cNvPicPr>
            <a:picLocks noChangeAspect="1"/>
          </p:cNvPicPr>
          <p:nvPr/>
        </p:nvPicPr>
        <p:blipFill rotWithShape="1">
          <a:blip r:embed="rId5"/>
          <a:srcRect t="1" r="3050" b="5049"/>
          <a:stretch/>
        </p:blipFill>
        <p:spPr>
          <a:xfrm>
            <a:off x="7653047" y="1526784"/>
            <a:ext cx="3391471" cy="2108353"/>
          </a:xfrm>
          <a:prstGeom prst="rect">
            <a:avLst/>
          </a:prstGeom>
        </p:spPr>
      </p:pic>
    </p:spTree>
    <p:extLst>
      <p:ext uri="{BB962C8B-B14F-4D97-AF65-F5344CB8AC3E}">
        <p14:creationId xmlns:p14="http://schemas.microsoft.com/office/powerpoint/2010/main" val="1470388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9D9193F-0FA2-734F-90C9-4B4B805F18B5}"/>
              </a:ext>
            </a:extLst>
          </p:cNvPr>
          <p:cNvSpPr/>
          <p:nvPr/>
        </p:nvSpPr>
        <p:spPr>
          <a:xfrm>
            <a:off x="479612" y="452282"/>
            <a:ext cx="11515165" cy="769441"/>
          </a:xfrm>
          <a:prstGeom prst="rect">
            <a:avLst/>
          </a:prstGeom>
        </p:spPr>
        <p:txBody>
          <a:bodyPr wrap="square">
            <a:spAutoFit/>
          </a:bodyPr>
          <a:lstStyle/>
          <a:p>
            <a:r>
              <a:rPr lang="en-US" sz="4400">
                <a:solidFill>
                  <a:srgbClr val="0000FF"/>
                </a:solidFill>
                <a:latin typeface="Calibri"/>
                <a:ea typeface="+mj-ea"/>
                <a:cs typeface="+mj-cs"/>
              </a:rPr>
              <a:t>Solution: Use program synthesis to generate code</a:t>
            </a:r>
          </a:p>
        </p:txBody>
      </p:sp>
      <p:pic>
        <p:nvPicPr>
          <p:cNvPr id="14" name="Picture 13">
            <a:extLst>
              <a:ext uri="{FF2B5EF4-FFF2-40B4-BE49-F238E27FC236}">
                <a16:creationId xmlns:a16="http://schemas.microsoft.com/office/drawing/2014/main" id="{5E645D8C-D3BB-3248-A2CD-ED6333042D49}"/>
              </a:ext>
            </a:extLst>
          </p:cNvPr>
          <p:cNvPicPr>
            <a:picLocks noChangeAspect="1"/>
          </p:cNvPicPr>
          <p:nvPr/>
        </p:nvPicPr>
        <p:blipFill>
          <a:blip r:embed="rId3"/>
          <a:stretch>
            <a:fillRect/>
          </a:stretch>
        </p:blipFill>
        <p:spPr>
          <a:xfrm>
            <a:off x="1430232" y="2401046"/>
            <a:ext cx="9331536" cy="3031565"/>
          </a:xfrm>
          <a:prstGeom prst="rect">
            <a:avLst/>
          </a:prstGeom>
        </p:spPr>
      </p:pic>
    </p:spTree>
    <p:extLst>
      <p:ext uri="{BB962C8B-B14F-4D97-AF65-F5344CB8AC3E}">
        <p14:creationId xmlns:p14="http://schemas.microsoft.com/office/powerpoint/2010/main" val="902938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EC14B-7DDC-D84E-9A46-3247ADBBA518}"/>
              </a:ext>
            </a:extLst>
          </p:cNvPr>
          <p:cNvSpPr>
            <a:spLocks noGrp="1"/>
          </p:cNvSpPr>
          <p:nvPr>
            <p:ph type="title"/>
          </p:nvPr>
        </p:nvSpPr>
        <p:spPr/>
        <p:txBody>
          <a:bodyPr>
            <a:normAutofit/>
          </a:bodyPr>
          <a:lstStyle/>
          <a:p>
            <a:r>
              <a:rPr lang="en-US">
                <a:solidFill>
                  <a:srgbClr val="0000FF"/>
                </a:solidFill>
                <a:latin typeface="Calibri"/>
              </a:rPr>
              <a:t>Classical solution to optimized code</a:t>
            </a:r>
          </a:p>
        </p:txBody>
      </p:sp>
      <p:sp>
        <p:nvSpPr>
          <p:cNvPr id="3" name="Content Placeholder 2">
            <a:extLst>
              <a:ext uri="{FF2B5EF4-FFF2-40B4-BE49-F238E27FC236}">
                <a16:creationId xmlns:a16="http://schemas.microsoft.com/office/drawing/2014/main" id="{98B9C12B-4695-BC42-A3A2-CAB6804AF8DF}"/>
              </a:ext>
            </a:extLst>
          </p:cNvPr>
          <p:cNvSpPr>
            <a:spLocks noGrp="1"/>
          </p:cNvSpPr>
          <p:nvPr>
            <p:ph idx="1"/>
          </p:nvPr>
        </p:nvSpPr>
        <p:spPr>
          <a:xfrm>
            <a:off x="838200" y="3429000"/>
            <a:ext cx="10515600" cy="4351338"/>
          </a:xfrm>
        </p:spPr>
        <p:txBody>
          <a:bodyPr/>
          <a:lstStyle/>
          <a:p>
            <a:endParaRPr lang="en-US"/>
          </a:p>
          <a:p>
            <a:r>
              <a:rPr lang="en-US"/>
              <a:t>But, engineering an optimized compiler takes a long time.</a:t>
            </a:r>
          </a:p>
          <a:p>
            <a:endParaRPr lang="en-US"/>
          </a:p>
          <a:p>
            <a:r>
              <a:rPr lang="en-US"/>
              <a:t>Solution: Use program synthesis to build code generators for programmable network devices</a:t>
            </a:r>
          </a:p>
          <a:p>
            <a:endParaRPr lang="en-US"/>
          </a:p>
          <a:p>
            <a:endParaRPr lang="en-US"/>
          </a:p>
        </p:txBody>
      </p:sp>
      <p:sp>
        <p:nvSpPr>
          <p:cNvPr id="4" name="Rectangle 3">
            <a:extLst>
              <a:ext uri="{FF2B5EF4-FFF2-40B4-BE49-F238E27FC236}">
                <a16:creationId xmlns:a16="http://schemas.microsoft.com/office/drawing/2014/main" id="{A72E95A3-B2B4-0A4F-93BC-24B83FAEB63C}"/>
              </a:ext>
            </a:extLst>
          </p:cNvPr>
          <p:cNvSpPr/>
          <p:nvPr/>
        </p:nvSpPr>
        <p:spPr>
          <a:xfrm>
            <a:off x="838200" y="2085132"/>
            <a:ext cx="9718623" cy="1815882"/>
          </a:xfrm>
          <a:prstGeom prst="rect">
            <a:avLst/>
          </a:prstGeom>
        </p:spPr>
        <p:txBody>
          <a:bodyPr wrap="none">
            <a:spAutoFit/>
          </a:bodyPr>
          <a:lstStyle/>
          <a:p>
            <a:pPr marL="457200" indent="-457200">
              <a:buFont typeface="Arial" panose="020B0604020202020204" pitchFamily="34" charset="0"/>
              <a:buChar char="•"/>
            </a:pPr>
            <a:r>
              <a:rPr lang="en-US" sz="2800"/>
              <a:t>Requires familiarity with the underlying hardware architecture</a:t>
            </a:r>
          </a:p>
          <a:p>
            <a:pPr marL="457200" indent="-457200">
              <a:buFont typeface="Arial" panose="020B0604020202020204" pitchFamily="34" charset="0"/>
              <a:buChar char="•"/>
            </a:pPr>
            <a:endParaRPr lang="en-US" sz="2800"/>
          </a:p>
          <a:p>
            <a:pPr marL="457200" indent="-457200">
              <a:buFont typeface="Arial" panose="020B0604020202020204" pitchFamily="34" charset="0"/>
              <a:buChar char="•"/>
            </a:pPr>
            <a:r>
              <a:rPr lang="en-US" sz="2800"/>
              <a:t>Code generation using an optimized compiler</a:t>
            </a:r>
          </a:p>
          <a:p>
            <a:pPr marL="457200" indent="-457200">
              <a:buFont typeface="Arial" panose="020B0604020202020204" pitchFamily="34" charset="0"/>
              <a:buChar char="•"/>
            </a:pPr>
            <a:endParaRPr lang="en-US" sz="2800"/>
          </a:p>
        </p:txBody>
      </p:sp>
    </p:spTree>
    <p:extLst>
      <p:ext uri="{BB962C8B-B14F-4D97-AF65-F5344CB8AC3E}">
        <p14:creationId xmlns:p14="http://schemas.microsoft.com/office/powerpoint/2010/main" val="825689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B844687-45CA-1341-BB5E-C5F23A6CEE91}"/>
              </a:ext>
            </a:extLst>
          </p:cNvPr>
          <p:cNvSpPr txBox="1">
            <a:spLocks/>
          </p:cNvSpPr>
          <p:nvPr/>
        </p:nvSpPr>
        <p:spPr>
          <a:xfrm>
            <a:off x="-1038462" y="7096062"/>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endParaRPr kumimoji="0" lang="en-US" sz="3800" b="0" i="0" u="none" strike="noStrike" kern="1200" cap="none" spc="0" normalizeH="0" baseline="0" noProof="0" dirty="0">
              <a:ln>
                <a:noFill/>
              </a:ln>
              <a:solidFill>
                <a:srgbClr val="0000FF"/>
              </a:solidFill>
              <a:effectLst/>
              <a:uLnTx/>
              <a:uFillTx/>
              <a:latin typeface="Calibri"/>
              <a:ea typeface="+mj-ea"/>
              <a:cs typeface="+mj-cs"/>
            </a:endParaRPr>
          </a:p>
        </p:txBody>
      </p:sp>
      <p:sp>
        <p:nvSpPr>
          <p:cNvPr id="7" name="Title 6">
            <a:extLst>
              <a:ext uri="{FF2B5EF4-FFF2-40B4-BE49-F238E27FC236}">
                <a16:creationId xmlns:a16="http://schemas.microsoft.com/office/drawing/2014/main" id="{F0177EB3-F893-D245-A6B3-247D88C9AFF6}"/>
              </a:ext>
            </a:extLst>
          </p:cNvPr>
          <p:cNvSpPr>
            <a:spLocks noGrp="1"/>
          </p:cNvSpPr>
          <p:nvPr>
            <p:ph type="title"/>
          </p:nvPr>
        </p:nvSpPr>
        <p:spPr/>
        <p:txBody>
          <a:bodyPr/>
          <a:lstStyle/>
          <a:p>
            <a:r>
              <a:rPr lang="en-US" dirty="0">
                <a:solidFill>
                  <a:srgbClr val="0000FF"/>
                </a:solidFill>
                <a:latin typeface="Calibri"/>
              </a:rPr>
              <a:t>Why program synthesis for code generation?</a:t>
            </a:r>
            <a:endParaRPr lang="en-US"/>
          </a:p>
        </p:txBody>
      </p:sp>
      <p:sp>
        <p:nvSpPr>
          <p:cNvPr id="8" name="Content Placeholder 7">
            <a:extLst>
              <a:ext uri="{FF2B5EF4-FFF2-40B4-BE49-F238E27FC236}">
                <a16:creationId xmlns:a16="http://schemas.microsoft.com/office/drawing/2014/main" id="{F35A1E7A-E957-204D-B274-307302F140BB}"/>
              </a:ext>
            </a:extLst>
          </p:cNvPr>
          <p:cNvSpPr>
            <a:spLocks noGrp="1"/>
          </p:cNvSpPr>
          <p:nvPr>
            <p:ph idx="1"/>
          </p:nvPr>
        </p:nvSpPr>
        <p:spPr/>
        <p:txBody>
          <a:bodyPr/>
          <a:lstStyle/>
          <a:p>
            <a:r>
              <a:rPr lang="en-US"/>
              <a:t>Small programs</a:t>
            </a:r>
          </a:p>
          <a:p>
            <a:endParaRPr lang="en-US"/>
          </a:p>
          <a:p>
            <a:r>
              <a:rPr lang="en-US"/>
              <a:t>But lot of value in generating highly optimized code</a:t>
            </a:r>
          </a:p>
          <a:p>
            <a:endParaRPr lang="en-US"/>
          </a:p>
          <a:p>
            <a:r>
              <a:rPr lang="en-US"/>
              <a:t>Programs don’t change that often, so long synthesis times are not as much of a concern.</a:t>
            </a:r>
          </a:p>
        </p:txBody>
      </p:sp>
    </p:spTree>
    <p:extLst>
      <p:ext uri="{BB962C8B-B14F-4D97-AF65-F5344CB8AC3E}">
        <p14:creationId xmlns:p14="http://schemas.microsoft.com/office/powerpoint/2010/main" val="230772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3E77105-F177-A04A-9B39-47D8C53620E9}"/>
              </a:ext>
            </a:extLst>
          </p:cNvPr>
          <p:cNvSpPr txBox="1">
            <a:spLocks/>
          </p:cNvSpPr>
          <p:nvPr/>
        </p:nvSpPr>
        <p:spPr>
          <a:xfrm>
            <a:off x="296562" y="3866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Introduction to Program Synthesis</a:t>
            </a:r>
          </a:p>
        </p:txBody>
      </p:sp>
      <p:sp>
        <p:nvSpPr>
          <p:cNvPr id="3" name="Rectangle 2">
            <a:extLst>
              <a:ext uri="{FF2B5EF4-FFF2-40B4-BE49-F238E27FC236}">
                <a16:creationId xmlns:a16="http://schemas.microsoft.com/office/drawing/2014/main" id="{F8DE130A-C8B4-4D48-BC83-BE171477F741}"/>
              </a:ext>
            </a:extLst>
          </p:cNvPr>
          <p:cNvSpPr/>
          <p:nvPr/>
        </p:nvSpPr>
        <p:spPr>
          <a:xfrm>
            <a:off x="1084730" y="1396821"/>
            <a:ext cx="10523838" cy="523220"/>
          </a:xfrm>
          <a:prstGeom prst="rect">
            <a:avLst/>
          </a:prstGeom>
        </p:spPr>
        <p:txBody>
          <a:bodyPr wrap="square">
            <a:spAutoFit/>
          </a:bodyPr>
          <a:lstStyle/>
          <a:p>
            <a:pPr marL="457200" indent="-457200">
              <a:buFont typeface="Arial" panose="020B0604020202020204" pitchFamily="34" charset="0"/>
              <a:buChar char="•"/>
            </a:pPr>
            <a:r>
              <a:rPr lang="en-US" sz="2800"/>
              <a:t>Automatically construct a program that satisfy given specification.</a:t>
            </a:r>
          </a:p>
        </p:txBody>
      </p:sp>
      <p:pic>
        <p:nvPicPr>
          <p:cNvPr id="5" name="Picture 4">
            <a:extLst>
              <a:ext uri="{FF2B5EF4-FFF2-40B4-BE49-F238E27FC236}">
                <a16:creationId xmlns:a16="http://schemas.microsoft.com/office/drawing/2014/main" id="{6ADDFC2C-D6CB-9945-8AC8-AE0123E01DEA}"/>
              </a:ext>
            </a:extLst>
          </p:cNvPr>
          <p:cNvPicPr>
            <a:picLocks noChangeAspect="1"/>
          </p:cNvPicPr>
          <p:nvPr/>
        </p:nvPicPr>
        <p:blipFill>
          <a:blip r:embed="rId3"/>
          <a:stretch>
            <a:fillRect/>
          </a:stretch>
        </p:blipFill>
        <p:spPr>
          <a:xfrm>
            <a:off x="6787979" y="2827050"/>
            <a:ext cx="4127500" cy="2832100"/>
          </a:xfrm>
          <a:prstGeom prst="rect">
            <a:avLst/>
          </a:prstGeom>
        </p:spPr>
      </p:pic>
      <p:pic>
        <p:nvPicPr>
          <p:cNvPr id="6" name="Picture 5">
            <a:extLst>
              <a:ext uri="{FF2B5EF4-FFF2-40B4-BE49-F238E27FC236}">
                <a16:creationId xmlns:a16="http://schemas.microsoft.com/office/drawing/2014/main" id="{6B15F734-4564-A146-B853-01E6C088E899}"/>
              </a:ext>
            </a:extLst>
          </p:cNvPr>
          <p:cNvPicPr>
            <a:picLocks noChangeAspect="1"/>
          </p:cNvPicPr>
          <p:nvPr/>
        </p:nvPicPr>
        <p:blipFill>
          <a:blip r:embed="rId4"/>
          <a:stretch>
            <a:fillRect/>
          </a:stretch>
        </p:blipFill>
        <p:spPr>
          <a:xfrm>
            <a:off x="1276521" y="2768779"/>
            <a:ext cx="4889500" cy="2692400"/>
          </a:xfrm>
          <a:prstGeom prst="rect">
            <a:avLst/>
          </a:prstGeom>
        </p:spPr>
      </p:pic>
    </p:spTree>
    <p:extLst>
      <p:ext uri="{BB962C8B-B14F-4D97-AF65-F5344CB8AC3E}">
        <p14:creationId xmlns:p14="http://schemas.microsoft.com/office/powerpoint/2010/main" val="2906006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B26603F-2C14-3140-9F14-AC1AAAFFD39A}"/>
              </a:ext>
            </a:extLst>
          </p:cNvPr>
          <p:cNvSpPr txBox="1"/>
          <p:nvPr/>
        </p:nvSpPr>
        <p:spPr>
          <a:xfrm>
            <a:off x="329621" y="1323460"/>
            <a:ext cx="3231847" cy="1631024"/>
          </a:xfrm>
          <a:prstGeom prst="rect">
            <a:avLst/>
          </a:prstGeom>
          <a:noFill/>
        </p:spPr>
        <p:txBody>
          <a:bodyPr wrap="square" rtlCol="0">
            <a:spAutoFit/>
          </a:bodyPr>
          <a:lstStyle/>
          <a:p>
            <a:r>
              <a:rPr lang="en-US" sz="3333" dirty="0" err="1"/>
              <a:t>int</a:t>
            </a:r>
            <a:r>
              <a:rPr lang="en-US" sz="3333" dirty="0"/>
              <a:t> spec(</a:t>
            </a:r>
            <a:r>
              <a:rPr lang="en-US" sz="3333" dirty="0" err="1"/>
              <a:t>int</a:t>
            </a:r>
            <a:r>
              <a:rPr lang="en-US" sz="3333" dirty="0"/>
              <a:t> x) {</a:t>
            </a:r>
          </a:p>
          <a:p>
            <a:r>
              <a:rPr lang="en-US" sz="3333" dirty="0"/>
              <a:t>  return x*5; </a:t>
            </a:r>
          </a:p>
          <a:p>
            <a:r>
              <a:rPr lang="en-US" sz="3333" dirty="0"/>
              <a:t>}</a:t>
            </a:r>
          </a:p>
        </p:txBody>
      </p:sp>
      <p:sp>
        <p:nvSpPr>
          <p:cNvPr id="8" name="TextBox 7">
            <a:extLst>
              <a:ext uri="{FF2B5EF4-FFF2-40B4-BE49-F238E27FC236}">
                <a16:creationId xmlns:a16="http://schemas.microsoft.com/office/drawing/2014/main" id="{6660101A-C15C-F546-A490-9F31293846C8}"/>
              </a:ext>
            </a:extLst>
          </p:cNvPr>
          <p:cNvSpPr txBox="1"/>
          <p:nvPr/>
        </p:nvSpPr>
        <p:spPr>
          <a:xfrm>
            <a:off x="3906309" y="1205220"/>
            <a:ext cx="3922121" cy="2143920"/>
          </a:xfrm>
          <a:prstGeom prst="rect">
            <a:avLst/>
          </a:prstGeom>
          <a:noFill/>
        </p:spPr>
        <p:txBody>
          <a:bodyPr wrap="square" rtlCol="0">
            <a:spAutoFit/>
          </a:bodyPr>
          <a:lstStyle/>
          <a:p>
            <a:r>
              <a:rPr lang="en-US" sz="3333" dirty="0" err="1"/>
              <a:t>int</a:t>
            </a:r>
            <a:r>
              <a:rPr lang="en-US" sz="3333" dirty="0"/>
              <a:t> sketch1(</a:t>
            </a:r>
            <a:r>
              <a:rPr lang="en-US" sz="3333" dirty="0" err="1"/>
              <a:t>int</a:t>
            </a:r>
            <a:r>
              <a:rPr lang="en-US" sz="3333" dirty="0"/>
              <a:t> x) implements spec {</a:t>
            </a:r>
          </a:p>
          <a:p>
            <a:r>
              <a:rPr lang="en-US" sz="3333" dirty="0"/>
              <a:t>return </a:t>
            </a:r>
            <a:r>
              <a:rPr lang="en-US" sz="3333"/>
              <a:t>x &lt;&lt; </a:t>
            </a:r>
            <a:r>
              <a:rPr lang="en-US" sz="3333" dirty="0"/>
              <a:t>??(2) + x; </a:t>
            </a:r>
          </a:p>
          <a:p>
            <a:r>
              <a:rPr lang="en-US" sz="3333" dirty="0"/>
              <a:t>}</a:t>
            </a:r>
          </a:p>
        </p:txBody>
      </p:sp>
      <p:sp>
        <p:nvSpPr>
          <p:cNvPr id="9" name="TextBox 8">
            <a:extLst>
              <a:ext uri="{FF2B5EF4-FFF2-40B4-BE49-F238E27FC236}">
                <a16:creationId xmlns:a16="http://schemas.microsoft.com/office/drawing/2014/main" id="{1FB1658E-AD85-0B4D-A8C1-E13CF53878A4}"/>
              </a:ext>
            </a:extLst>
          </p:cNvPr>
          <p:cNvSpPr txBox="1"/>
          <p:nvPr/>
        </p:nvSpPr>
        <p:spPr>
          <a:xfrm>
            <a:off x="8273129" y="1180998"/>
            <a:ext cx="4509104" cy="2143920"/>
          </a:xfrm>
          <a:prstGeom prst="rect">
            <a:avLst/>
          </a:prstGeom>
          <a:noFill/>
        </p:spPr>
        <p:txBody>
          <a:bodyPr wrap="square" rtlCol="0">
            <a:spAutoFit/>
          </a:bodyPr>
          <a:lstStyle/>
          <a:p>
            <a:r>
              <a:rPr lang="en-US" sz="3333" dirty="0" err="1"/>
              <a:t>int</a:t>
            </a:r>
            <a:r>
              <a:rPr lang="en-US" sz="3333" dirty="0"/>
              <a:t> sketch2(</a:t>
            </a:r>
            <a:r>
              <a:rPr lang="en-US" sz="3333" dirty="0" err="1"/>
              <a:t>int</a:t>
            </a:r>
            <a:r>
              <a:rPr lang="en-US" sz="3333" dirty="0"/>
              <a:t> x) implements spec {</a:t>
            </a:r>
          </a:p>
          <a:p>
            <a:r>
              <a:rPr lang="en-US" sz="3333" dirty="0"/>
              <a:t>  return x &lt;&lt; ??(2); </a:t>
            </a:r>
          </a:p>
          <a:p>
            <a:r>
              <a:rPr lang="en-US" sz="3333" dirty="0"/>
              <a:t>}</a:t>
            </a:r>
          </a:p>
        </p:txBody>
      </p:sp>
      <p:sp>
        <p:nvSpPr>
          <p:cNvPr id="10" name="TextBox 9">
            <a:extLst>
              <a:ext uri="{FF2B5EF4-FFF2-40B4-BE49-F238E27FC236}">
                <a16:creationId xmlns:a16="http://schemas.microsoft.com/office/drawing/2014/main" id="{25B7B34D-7784-7442-B8BC-F1C0F3179842}"/>
              </a:ext>
            </a:extLst>
          </p:cNvPr>
          <p:cNvSpPr txBox="1"/>
          <p:nvPr/>
        </p:nvSpPr>
        <p:spPr>
          <a:xfrm>
            <a:off x="270934" y="3734383"/>
            <a:ext cx="2395720" cy="605230"/>
          </a:xfrm>
          <a:prstGeom prst="rect">
            <a:avLst/>
          </a:prstGeom>
          <a:noFill/>
        </p:spPr>
        <p:txBody>
          <a:bodyPr wrap="none" rtlCol="0">
            <a:spAutoFit/>
          </a:bodyPr>
          <a:lstStyle/>
          <a:p>
            <a:r>
              <a:rPr lang="en-US" sz="3333" dirty="0"/>
              <a:t>Specification</a:t>
            </a:r>
          </a:p>
        </p:txBody>
      </p:sp>
      <p:sp>
        <p:nvSpPr>
          <p:cNvPr id="11" name="TextBox 10">
            <a:extLst>
              <a:ext uri="{FF2B5EF4-FFF2-40B4-BE49-F238E27FC236}">
                <a16:creationId xmlns:a16="http://schemas.microsoft.com/office/drawing/2014/main" id="{ED416AB3-0FFD-4041-A474-C040FFEFB181}"/>
              </a:ext>
            </a:extLst>
          </p:cNvPr>
          <p:cNvSpPr txBox="1"/>
          <p:nvPr/>
        </p:nvSpPr>
        <p:spPr>
          <a:xfrm>
            <a:off x="3679649" y="3498415"/>
            <a:ext cx="3658053" cy="1118127"/>
          </a:xfrm>
          <a:prstGeom prst="rect">
            <a:avLst/>
          </a:prstGeom>
          <a:noFill/>
        </p:spPr>
        <p:txBody>
          <a:bodyPr wrap="none" rtlCol="0">
            <a:spAutoFit/>
          </a:bodyPr>
          <a:lstStyle/>
          <a:p>
            <a:r>
              <a:rPr lang="en-US" sz="3333" b="1" dirty="0"/>
              <a:t>Feasible</a:t>
            </a:r>
            <a:r>
              <a:rPr lang="en-US" sz="3333" dirty="0"/>
              <a:t> sketch with</a:t>
            </a:r>
          </a:p>
          <a:p>
            <a:r>
              <a:rPr lang="en-US" sz="3333" dirty="0"/>
              <a:t>hole set to 2</a:t>
            </a:r>
          </a:p>
        </p:txBody>
      </p:sp>
      <p:sp>
        <p:nvSpPr>
          <p:cNvPr id="12" name="TextBox 11">
            <a:extLst>
              <a:ext uri="{FF2B5EF4-FFF2-40B4-BE49-F238E27FC236}">
                <a16:creationId xmlns:a16="http://schemas.microsoft.com/office/drawing/2014/main" id="{36E54693-3060-5644-AB2E-CD1EEF99EE78}"/>
              </a:ext>
            </a:extLst>
          </p:cNvPr>
          <p:cNvSpPr txBox="1"/>
          <p:nvPr/>
        </p:nvSpPr>
        <p:spPr>
          <a:xfrm>
            <a:off x="7660697" y="3534958"/>
            <a:ext cx="4536050" cy="1118127"/>
          </a:xfrm>
          <a:prstGeom prst="rect">
            <a:avLst/>
          </a:prstGeom>
          <a:noFill/>
        </p:spPr>
        <p:txBody>
          <a:bodyPr wrap="none" rtlCol="0">
            <a:spAutoFit/>
          </a:bodyPr>
          <a:lstStyle/>
          <a:p>
            <a:r>
              <a:rPr lang="en-US" sz="3333" b="1" dirty="0"/>
              <a:t>Infeasible</a:t>
            </a:r>
            <a:r>
              <a:rPr lang="en-US" sz="3333" dirty="0"/>
              <a:t> sketch; no </a:t>
            </a:r>
          </a:p>
          <a:p>
            <a:r>
              <a:rPr lang="en-US" sz="3333" dirty="0"/>
              <a:t>possible hole assignment</a:t>
            </a:r>
          </a:p>
        </p:txBody>
      </p:sp>
      <p:sp>
        <p:nvSpPr>
          <p:cNvPr id="2" name="Rectangle 1">
            <a:extLst>
              <a:ext uri="{FF2B5EF4-FFF2-40B4-BE49-F238E27FC236}">
                <a16:creationId xmlns:a16="http://schemas.microsoft.com/office/drawing/2014/main" id="{5B04D7ED-3F48-2646-AE04-5672226EA8A4}"/>
              </a:ext>
            </a:extLst>
          </p:cNvPr>
          <p:cNvSpPr/>
          <p:nvPr/>
        </p:nvSpPr>
        <p:spPr>
          <a:xfrm>
            <a:off x="168812" y="1246287"/>
            <a:ext cx="3231845" cy="1977917"/>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3" name="Rectangle 12">
            <a:extLst>
              <a:ext uri="{FF2B5EF4-FFF2-40B4-BE49-F238E27FC236}">
                <a16:creationId xmlns:a16="http://schemas.microsoft.com/office/drawing/2014/main" id="{FB878A6A-8E9F-1246-BEBD-112E4B676308}"/>
              </a:ext>
            </a:extLst>
          </p:cNvPr>
          <p:cNvSpPr/>
          <p:nvPr/>
        </p:nvSpPr>
        <p:spPr>
          <a:xfrm>
            <a:off x="3734467" y="1168644"/>
            <a:ext cx="3879688" cy="2309259"/>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Rectangle 13">
            <a:extLst>
              <a:ext uri="{FF2B5EF4-FFF2-40B4-BE49-F238E27FC236}">
                <a16:creationId xmlns:a16="http://schemas.microsoft.com/office/drawing/2014/main" id="{9572EE73-CDB6-534A-8CAA-30F701F3491F}"/>
              </a:ext>
            </a:extLst>
          </p:cNvPr>
          <p:cNvSpPr/>
          <p:nvPr/>
        </p:nvSpPr>
        <p:spPr>
          <a:xfrm>
            <a:off x="8013007" y="1144260"/>
            <a:ext cx="3879688" cy="2329771"/>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5" name="Title 1">
            <a:extLst>
              <a:ext uri="{FF2B5EF4-FFF2-40B4-BE49-F238E27FC236}">
                <a16:creationId xmlns:a16="http://schemas.microsoft.com/office/drawing/2014/main" id="{43E77105-F177-A04A-9B39-47D8C53620E9}"/>
              </a:ext>
            </a:extLst>
          </p:cNvPr>
          <p:cNvSpPr txBox="1">
            <a:spLocks/>
          </p:cNvSpPr>
          <p:nvPr/>
        </p:nvSpPr>
        <p:spPr>
          <a:xfrm>
            <a:off x="296562" y="3866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Introduction to Sketch</a:t>
            </a:r>
          </a:p>
        </p:txBody>
      </p:sp>
      <p:sp>
        <p:nvSpPr>
          <p:cNvPr id="16" name="Title 1">
            <a:extLst>
              <a:ext uri="{FF2B5EF4-FFF2-40B4-BE49-F238E27FC236}">
                <a16:creationId xmlns:a16="http://schemas.microsoft.com/office/drawing/2014/main" id="{6F2C5E14-C986-A04C-A366-3A24A0CA88E9}"/>
              </a:ext>
            </a:extLst>
          </p:cNvPr>
          <p:cNvSpPr txBox="1">
            <a:spLocks/>
          </p:cNvSpPr>
          <p:nvPr/>
        </p:nvSpPr>
        <p:spPr>
          <a:xfrm>
            <a:off x="270934" y="4834195"/>
            <a:ext cx="11921066"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latin typeface="Calibri"/>
                <a:ea typeface="+mj-ea"/>
                <a:cs typeface="+mj-cs"/>
              </a:rPr>
              <a:t>Automatically generate programs which satisfy specification given the partial program</a:t>
            </a:r>
          </a:p>
        </p:txBody>
      </p:sp>
    </p:spTree>
    <p:extLst>
      <p:ext uri="{BB962C8B-B14F-4D97-AF65-F5344CB8AC3E}">
        <p14:creationId xmlns:p14="http://schemas.microsoft.com/office/powerpoint/2010/main" val="21850240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12877</TotalTime>
  <Words>4835</Words>
  <Application>Microsoft Macintosh PowerPoint</Application>
  <PresentationFormat>Widescreen</PresentationFormat>
  <Paragraphs>463</Paragraphs>
  <Slides>25</Slides>
  <Notes>25</Notes>
  <HiddenSlides>4</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Cambria Math</vt:lpstr>
      <vt:lpstr>Office Theme</vt:lpstr>
      <vt:lpstr>Autogenerating fast packet-processing code using program synthesis</vt:lpstr>
      <vt:lpstr>Programming network devices today</vt:lpstr>
      <vt:lpstr>Programming network devices today</vt:lpstr>
      <vt:lpstr>Why developing fast programs hard?</vt:lpstr>
      <vt:lpstr>PowerPoint Presentation</vt:lpstr>
      <vt:lpstr>Classical solution to optimized code</vt:lpstr>
      <vt:lpstr>Why program synthesis for code generation?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office365</dc:creator>
  <cp:lastModifiedBy>office365</cp:lastModifiedBy>
  <cp:revision>66</cp:revision>
  <dcterms:created xsi:type="dcterms:W3CDTF">2019-10-08T15:17:24Z</dcterms:created>
  <dcterms:modified xsi:type="dcterms:W3CDTF">2019-11-05T21:01:27Z</dcterms:modified>
</cp:coreProperties>
</file>

<file path=docProps/thumbnail.jpeg>
</file>